
<file path=[Content_Types].xml><?xml version="1.0" encoding="utf-8"?>
<Types xmlns="http://schemas.openxmlformats.org/package/2006/content-types">
  <Default Extension="xml" ContentType="application/xml"/>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0"/>
  </p:notesMasterIdLst>
  <p:sldIdLst>
    <p:sldId id="256" r:id="rId2"/>
    <p:sldId id="304" r:id="rId3"/>
    <p:sldId id="286" r:id="rId4"/>
    <p:sldId id="287" r:id="rId5"/>
    <p:sldId id="302" r:id="rId6"/>
    <p:sldId id="306" r:id="rId7"/>
    <p:sldId id="307" r:id="rId8"/>
    <p:sldId id="288" r:id="rId9"/>
    <p:sldId id="303" r:id="rId10"/>
    <p:sldId id="290" r:id="rId11"/>
    <p:sldId id="308" r:id="rId12"/>
    <p:sldId id="310" r:id="rId13"/>
    <p:sldId id="311" r:id="rId14"/>
    <p:sldId id="301" r:id="rId15"/>
    <p:sldId id="314" r:id="rId16"/>
    <p:sldId id="315" r:id="rId17"/>
    <p:sldId id="309" r:id="rId18"/>
    <p:sldId id="328" r:id="rId19"/>
    <p:sldId id="312" r:id="rId20"/>
    <p:sldId id="320" r:id="rId21"/>
    <p:sldId id="299" r:id="rId22"/>
    <p:sldId id="294" r:id="rId23"/>
    <p:sldId id="298" r:id="rId24"/>
    <p:sldId id="322" r:id="rId25"/>
    <p:sldId id="321" r:id="rId26"/>
    <p:sldId id="325" r:id="rId27"/>
    <p:sldId id="326" r:id="rId28"/>
    <p:sldId id="327" r:id="rId29"/>
  </p:sldIdLst>
  <p:sldSz cx="18288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FFFFFF"/>
        </a:solidFill>
        <a:effectLst/>
        <a:uFillTx/>
        <a:latin typeface="Conduit ITC Light"/>
        <a:ea typeface="Conduit ITC Light"/>
        <a:cs typeface="Conduit ITC Light"/>
        <a:sym typeface="Conduit ITC Light"/>
      </a:defRPr>
    </a:lvl1pPr>
    <a:lvl2pPr marL="0" marR="0" indent="2286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FFFFFF"/>
        </a:solidFill>
        <a:effectLst/>
        <a:uFillTx/>
        <a:latin typeface="Conduit ITC Light"/>
        <a:ea typeface="Conduit ITC Light"/>
        <a:cs typeface="Conduit ITC Light"/>
        <a:sym typeface="Conduit ITC Light"/>
      </a:defRPr>
    </a:lvl2pPr>
    <a:lvl3pPr marL="0" marR="0" indent="4572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FFFFFF"/>
        </a:solidFill>
        <a:effectLst/>
        <a:uFillTx/>
        <a:latin typeface="Conduit ITC Light"/>
        <a:ea typeface="Conduit ITC Light"/>
        <a:cs typeface="Conduit ITC Light"/>
        <a:sym typeface="Conduit ITC Light"/>
      </a:defRPr>
    </a:lvl3pPr>
    <a:lvl4pPr marL="0" marR="0" indent="6858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FFFFFF"/>
        </a:solidFill>
        <a:effectLst/>
        <a:uFillTx/>
        <a:latin typeface="Conduit ITC Light"/>
        <a:ea typeface="Conduit ITC Light"/>
        <a:cs typeface="Conduit ITC Light"/>
        <a:sym typeface="Conduit ITC Light"/>
      </a:defRPr>
    </a:lvl4pPr>
    <a:lvl5pPr marL="0" marR="0" indent="9144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FFFFFF"/>
        </a:solidFill>
        <a:effectLst/>
        <a:uFillTx/>
        <a:latin typeface="Conduit ITC Light"/>
        <a:ea typeface="Conduit ITC Light"/>
        <a:cs typeface="Conduit ITC Light"/>
        <a:sym typeface="Conduit ITC Light"/>
      </a:defRPr>
    </a:lvl5pPr>
    <a:lvl6pPr marL="0" marR="0" indent="11430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FFFFFF"/>
        </a:solidFill>
        <a:effectLst/>
        <a:uFillTx/>
        <a:latin typeface="Conduit ITC Light"/>
        <a:ea typeface="Conduit ITC Light"/>
        <a:cs typeface="Conduit ITC Light"/>
        <a:sym typeface="Conduit ITC Light"/>
      </a:defRPr>
    </a:lvl6pPr>
    <a:lvl7pPr marL="0" marR="0" indent="13716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FFFFFF"/>
        </a:solidFill>
        <a:effectLst/>
        <a:uFillTx/>
        <a:latin typeface="Conduit ITC Light"/>
        <a:ea typeface="Conduit ITC Light"/>
        <a:cs typeface="Conduit ITC Light"/>
        <a:sym typeface="Conduit ITC Light"/>
      </a:defRPr>
    </a:lvl7pPr>
    <a:lvl8pPr marL="0" marR="0" indent="16002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FFFFFF"/>
        </a:solidFill>
        <a:effectLst/>
        <a:uFillTx/>
        <a:latin typeface="Conduit ITC Light"/>
        <a:ea typeface="Conduit ITC Light"/>
        <a:cs typeface="Conduit ITC Light"/>
        <a:sym typeface="Conduit ITC Light"/>
      </a:defRPr>
    </a:lvl8pPr>
    <a:lvl9pPr marL="0" marR="0" indent="18288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FFFFFF"/>
        </a:solidFill>
        <a:effectLst/>
        <a:uFillTx/>
        <a:latin typeface="Conduit ITC Light"/>
        <a:ea typeface="Conduit ITC Light"/>
        <a:cs typeface="Conduit ITC Light"/>
        <a:sym typeface="Conduit ITC Light"/>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FFFAAA"/>
    <a:srgbClr val="E15457"/>
    <a:srgbClr val="17BDB4"/>
    <a:srgbClr val="686F76"/>
    <a:srgbClr val="3E4247"/>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a:tcStyle>
        <a:tcBdr/>
        <a:fill>
          <a:solidFill>
            <a:srgbClr val="C3C2C2"/>
          </a:solidFill>
        </a:fill>
      </a:tcStyle>
    </a:band2H>
    <a:firstCol>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197"/>
    <p:restoredTop sz="61876"/>
  </p:normalViewPr>
  <p:slideViewPr>
    <p:cSldViewPr snapToGrid="0" snapToObjects="1">
      <p:cViewPr varScale="1">
        <p:scale>
          <a:sx n="34" d="100"/>
          <a:sy n="34" d="100"/>
        </p:scale>
        <p:origin x="1480"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notesMaster" Target="notesMasters/notesMaster1.xml"/><Relationship Id="rId31" Type="http://schemas.openxmlformats.org/officeDocument/2006/relationships/presProps" Target="presProps.xml"/><Relationship Id="rId32" Type="http://schemas.openxmlformats.org/officeDocument/2006/relationships/viewProps" Target="viewProps.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theme" Target="theme/theme1.xml"/><Relationship Id="rId34"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6" name="Shape 116"/>
          <p:cNvSpPr>
            <a:spLocks noGrp="1" noRot="1" noChangeAspect="1"/>
          </p:cNvSpPr>
          <p:nvPr>
            <p:ph type="sldImg"/>
          </p:nvPr>
        </p:nvSpPr>
        <p:spPr>
          <a:xfrm>
            <a:off x="1143000" y="685800"/>
            <a:ext cx="4572000" cy="3429000"/>
          </a:xfrm>
          <a:prstGeom prst="rect">
            <a:avLst/>
          </a:prstGeom>
        </p:spPr>
        <p:txBody>
          <a:bodyPr/>
          <a:lstStyle/>
          <a:p>
            <a:endParaRPr/>
          </a:p>
        </p:txBody>
      </p:sp>
      <p:sp>
        <p:nvSpPr>
          <p:cNvPr id="117" name="Shape 117"/>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1168564182"/>
      </p:ext>
    </p:extLst>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Shape 121"/>
          <p:cNvSpPr>
            <a:spLocks noGrp="1" noRot="1" noChangeAspect="1"/>
          </p:cNvSpPr>
          <p:nvPr>
            <p:ph type="sldImg"/>
          </p:nvPr>
        </p:nvSpPr>
        <p:spPr>
          <a:xfrm>
            <a:off x="1143000" y="685800"/>
            <a:ext cx="4572000" cy="3429000"/>
          </a:xfrm>
          <a:prstGeom prst="rect">
            <a:avLst/>
          </a:prstGeom>
        </p:spPr>
        <p:txBody>
          <a:bodyPr/>
          <a:lstStyle/>
          <a:p>
            <a:endParaRPr/>
          </a:p>
        </p:txBody>
      </p:sp>
      <p:sp>
        <p:nvSpPr>
          <p:cNvPr id="122" name="Shape 122"/>
          <p:cNvSpPr>
            <a:spLocks noGrp="1"/>
          </p:cNvSpPr>
          <p:nvPr>
            <p:ph type="body" sz="quarter" idx="1"/>
          </p:nvPr>
        </p:nvSpPr>
        <p:spPr>
          <a:prstGeom prst="rect">
            <a:avLst/>
          </a:prstGeom>
        </p:spPr>
        <p:txBody>
          <a:bodyPr/>
          <a:lstStyle/>
          <a:p>
            <a:pPr marL="0" marR="0" lvl="0" indent="0" algn="l" defTabSz="821531" rtl="0" fontAlgn="auto" latinLnBrk="0" hangingPunct="0">
              <a:lnSpc>
                <a:spcPct val="150000"/>
              </a:lnSpc>
              <a:spcBef>
                <a:spcPts val="0"/>
              </a:spcBef>
              <a:spcAft>
                <a:spcPts val="0"/>
              </a:spcAft>
              <a:buClrTx/>
              <a:buSzTx/>
              <a:buFontTx/>
              <a:buNone/>
              <a:tabLst/>
            </a:pPr>
            <a:endParaRPr kumimoji="0" lang="en-US" sz="5000" b="0" i="0" u="none" strike="noStrike" cap="none" spc="0" normalizeH="0" baseline="0" dirty="0" smtClean="0">
              <a:ln>
                <a:noFill/>
              </a:ln>
              <a:solidFill>
                <a:schemeClr val="tx1">
                  <a:lumMod val="95000"/>
                </a:schemeClr>
              </a:solidFill>
              <a:effectLst/>
              <a:uFillTx/>
              <a:latin typeface="Calisto MT" charset="0"/>
              <a:ea typeface="Calisto MT" charset="0"/>
              <a:cs typeface="Calisto MT" charset="0"/>
              <a:sym typeface="Conduit ITC Light"/>
            </a:endParaRPr>
          </a:p>
        </p:txBody>
      </p:sp>
    </p:spTree>
    <p:extLst>
      <p:ext uri="{BB962C8B-B14F-4D97-AF65-F5344CB8AC3E}">
        <p14:creationId xmlns:p14="http://schemas.microsoft.com/office/powerpoint/2010/main" val="13202550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Shape 121"/>
          <p:cNvSpPr>
            <a:spLocks noGrp="1" noRot="1" noChangeAspect="1"/>
          </p:cNvSpPr>
          <p:nvPr>
            <p:ph type="sldImg"/>
          </p:nvPr>
        </p:nvSpPr>
        <p:spPr>
          <a:xfrm>
            <a:off x="1143000" y="685800"/>
            <a:ext cx="4572000" cy="3429000"/>
          </a:xfrm>
          <a:prstGeom prst="rect">
            <a:avLst/>
          </a:prstGeom>
        </p:spPr>
        <p:txBody>
          <a:bodyPr/>
          <a:lstStyle/>
          <a:p>
            <a:endParaRPr/>
          </a:p>
        </p:txBody>
      </p:sp>
      <p:sp>
        <p:nvSpPr>
          <p:cNvPr id="122" name="Shape 122"/>
          <p:cNvSpPr>
            <a:spLocks noGrp="1"/>
          </p:cNvSpPr>
          <p:nvPr>
            <p:ph type="body" sz="quarter" idx="1"/>
          </p:nvPr>
        </p:nvSpPr>
        <p:spPr>
          <a:prstGeom prst="rect">
            <a:avLst/>
          </a:prstGeom>
        </p:spPr>
        <p:txBody>
          <a:bodyPr/>
          <a:lstStyle/>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1" baseline="0" dirty="0" smtClean="0"/>
              <a:t>Cassandra er bygget opp av et </a:t>
            </a:r>
            <a:r>
              <a:rPr lang="nb-NO" b="1" baseline="0" dirty="0" err="1" smtClean="0"/>
              <a:t>cluster</a:t>
            </a:r>
            <a:r>
              <a:rPr lang="nb-NO" b="1" baseline="0" dirty="0" smtClean="0"/>
              <a:t>: </a:t>
            </a:r>
            <a:r>
              <a:rPr lang="nb-NO" b="1" baseline="0" dirty="0" smtClean="0"/>
              <a:t/>
            </a:r>
            <a:br>
              <a:rPr lang="nb-NO" b="1" baseline="0" dirty="0" smtClean="0"/>
            </a:br>
            <a:r>
              <a:rPr lang="nb-NO" b="0" baseline="0" dirty="0" smtClean="0"/>
              <a:t>Et </a:t>
            </a:r>
            <a:r>
              <a:rPr lang="nb-NO" b="0" baseline="0" dirty="0" err="1" smtClean="0"/>
              <a:t>cluster</a:t>
            </a:r>
            <a:r>
              <a:rPr lang="nb-NO" b="0" baseline="0" dirty="0" smtClean="0"/>
              <a:t> er en samling av flere </a:t>
            </a:r>
            <a:r>
              <a:rPr lang="nb-NO" b="0" baseline="0" dirty="0" smtClean="0"/>
              <a:t>Cassandra-instanser som </a:t>
            </a:r>
            <a:r>
              <a:rPr lang="nb-NO" b="0" baseline="0" dirty="0" smtClean="0"/>
              <a:t>snakker sammen, og utgjør </a:t>
            </a:r>
            <a:r>
              <a:rPr lang="nb-NO" b="0" baseline="0" dirty="0" err="1" smtClean="0"/>
              <a:t>èn</a:t>
            </a:r>
            <a:r>
              <a:rPr lang="nb-NO" b="0" baseline="0" dirty="0" smtClean="0"/>
              <a:t> Cassandra database</a:t>
            </a:r>
            <a:r>
              <a:rPr lang="nb-NO" b="0" baseline="0" dirty="0" smtClean="0"/>
              <a:t>. </a:t>
            </a:r>
            <a:br>
              <a:rPr lang="nb-NO" b="0" baseline="0" dirty="0" smtClean="0"/>
            </a:br>
            <a:r>
              <a:rPr lang="nb-NO" b="0" baseline="0" dirty="0" smtClean="0"/>
              <a:t>Flere Cassandra ”maskiner” som snakker sammen og fungerer som en.</a:t>
            </a:r>
            <a:endParaRPr lang="nb-NO" b="1" baseline="0" dirty="0" smtClean="0"/>
          </a:p>
          <a:p>
            <a:pPr marL="342900" lvl="2" indent="-342900">
              <a:buSzPct val="75000"/>
              <a:buFont typeface="Arial" charset="0"/>
              <a:buChar char="•"/>
            </a:pPr>
            <a:endParaRPr lang="nb-NO" b="1" baseline="0" dirty="0" smtClean="0"/>
          </a:p>
          <a:p>
            <a:pPr marL="342900" lvl="2" indent="-342900">
              <a:buSzPct val="75000"/>
              <a:buFont typeface="Arial" charset="0"/>
              <a:buChar char="•"/>
            </a:pPr>
            <a:r>
              <a:rPr lang="nb-NO" b="1" baseline="0" dirty="0" smtClean="0"/>
              <a:t>Distribuert</a:t>
            </a:r>
            <a:r>
              <a:rPr lang="nb-NO" baseline="0" dirty="0" smtClean="0"/>
              <a:t>: </a:t>
            </a:r>
            <a:r>
              <a:rPr lang="nb-NO" baseline="0" dirty="0" smtClean="0"/>
              <a:t/>
            </a:r>
            <a:br>
              <a:rPr lang="nb-NO" baseline="0" dirty="0" smtClean="0"/>
            </a:br>
            <a:r>
              <a:rPr lang="nb-NO" baseline="0" dirty="0" smtClean="0"/>
              <a:t>Mange </a:t>
            </a:r>
            <a:r>
              <a:rPr lang="nb-NO" baseline="0" dirty="0" smtClean="0"/>
              <a:t>noder som snakker sammen, enten virtuelle eller fysiske maskiner.</a:t>
            </a:r>
            <a:br>
              <a:rPr lang="nb-NO" baseline="0" dirty="0" smtClean="0"/>
            </a:br>
            <a:r>
              <a:rPr lang="nb-NO" baseline="0" dirty="0" smtClean="0"/>
              <a:t>Nodene kan være på samme </a:t>
            </a:r>
            <a:r>
              <a:rPr lang="nb-NO" baseline="0" dirty="0" smtClean="0"/>
              <a:t>fysiske sted, </a:t>
            </a:r>
            <a:r>
              <a:rPr lang="nb-NO" baseline="0" dirty="0" smtClean="0"/>
              <a:t>eller spredt over </a:t>
            </a:r>
            <a:r>
              <a:rPr lang="nb-NO" baseline="0" dirty="0" smtClean="0"/>
              <a:t>flere geografiske lokasjoner.</a:t>
            </a:r>
            <a:endParaRPr lang="nb-NO" baseline="0" dirty="0" smtClean="0"/>
          </a:p>
          <a:p>
            <a:pPr marL="342900" lvl="3" indent="-342900">
              <a:buSzPct val="75000"/>
              <a:buFont typeface="Arial" charset="0"/>
              <a:buChar char="•"/>
            </a:pPr>
            <a:endParaRPr lang="nb-NO" baseline="0" dirty="0" smtClean="0"/>
          </a:p>
          <a:p>
            <a:pPr marL="342900" lvl="3" indent="-342900">
              <a:buSzPct val="75000"/>
              <a:buFont typeface="Arial" charset="0"/>
              <a:buChar char="•"/>
            </a:pPr>
            <a:r>
              <a:rPr lang="nb-NO" b="1" baseline="0" dirty="0" smtClean="0"/>
              <a:t>Desentralisert (</a:t>
            </a:r>
            <a:r>
              <a:rPr lang="nb-NO" b="1" baseline="0" dirty="0" err="1" smtClean="0"/>
              <a:t>no</a:t>
            </a:r>
            <a:r>
              <a:rPr lang="nb-NO" b="1" baseline="0" dirty="0" smtClean="0"/>
              <a:t> single </a:t>
            </a:r>
            <a:r>
              <a:rPr lang="nb-NO" b="1" baseline="0" dirty="0" err="1" smtClean="0"/>
              <a:t>point</a:t>
            </a:r>
            <a:r>
              <a:rPr lang="nb-NO" b="1" baseline="0" dirty="0" smtClean="0"/>
              <a:t> </a:t>
            </a:r>
            <a:r>
              <a:rPr lang="nb-NO" b="1" baseline="0" dirty="0" err="1" smtClean="0"/>
              <a:t>of</a:t>
            </a:r>
            <a:r>
              <a:rPr lang="nb-NO" b="1" baseline="0" dirty="0" smtClean="0"/>
              <a:t> </a:t>
            </a:r>
            <a:r>
              <a:rPr lang="nb-NO" b="1" baseline="0" dirty="0" err="1" smtClean="0"/>
              <a:t>failure</a:t>
            </a:r>
            <a:r>
              <a:rPr lang="nb-NO" b="1" baseline="0" dirty="0" smtClean="0"/>
              <a:t>)</a:t>
            </a:r>
            <a:r>
              <a:rPr lang="nb-NO" b="0" baseline="0" dirty="0" smtClean="0"/>
              <a:t>: </a:t>
            </a:r>
            <a:br>
              <a:rPr lang="nb-NO" b="0" baseline="0" dirty="0" smtClean="0"/>
            </a:br>
            <a:r>
              <a:rPr lang="nb-NO" b="0" baseline="0" dirty="0" smtClean="0"/>
              <a:t>Det </a:t>
            </a:r>
            <a:r>
              <a:rPr lang="nb-NO" b="0" baseline="0" dirty="0" smtClean="0"/>
              <a:t>er ingen master-slave arkitektur. </a:t>
            </a:r>
            <a:r>
              <a:rPr lang="nb-NO" b="0" baseline="0" dirty="0" smtClean="0"/>
              <a:t/>
            </a:r>
            <a:br>
              <a:rPr lang="nb-NO" b="0" baseline="0" dirty="0" smtClean="0"/>
            </a:br>
            <a:r>
              <a:rPr lang="nb-NO" b="0" baseline="0" dirty="0" smtClean="0"/>
              <a:t>Alle </a:t>
            </a:r>
            <a:r>
              <a:rPr lang="nb-NO" b="0" baseline="0" dirty="0" smtClean="0"/>
              <a:t>noder er like og vet om hverandre. </a:t>
            </a:r>
            <a:r>
              <a:rPr lang="nb-NO" b="0" baseline="0" dirty="0" smtClean="0"/>
              <a:t/>
            </a:r>
            <a:br>
              <a:rPr lang="nb-NO" b="0" baseline="0" dirty="0" smtClean="0"/>
            </a:br>
            <a:r>
              <a:rPr lang="nb-NO" b="0" baseline="0" dirty="0" smtClean="0"/>
              <a:t>Det </a:t>
            </a:r>
            <a:r>
              <a:rPr lang="nb-NO" b="0" baseline="0" dirty="0" smtClean="0"/>
              <a:t>betyr at du kan spørre </a:t>
            </a:r>
            <a:r>
              <a:rPr lang="nb-NO" b="0" baseline="0" dirty="0" smtClean="0"/>
              <a:t>hvilken som helst node </a:t>
            </a:r>
            <a:r>
              <a:rPr lang="nb-NO" b="0" baseline="0" dirty="0" smtClean="0"/>
              <a:t>og få </a:t>
            </a:r>
            <a:r>
              <a:rPr lang="nb-NO" b="0" baseline="0" dirty="0" smtClean="0"/>
              <a:t>svar.</a:t>
            </a:r>
            <a:br>
              <a:rPr lang="nb-NO" b="0" baseline="0" dirty="0" smtClean="0"/>
            </a:br>
            <a:r>
              <a:rPr lang="nb-NO" b="0" baseline="0" dirty="0" smtClean="0"/>
              <a:t>De </a:t>
            </a:r>
            <a:r>
              <a:rPr lang="nb-NO" b="0" baseline="0" dirty="0" smtClean="0"/>
              <a:t>vet om hverandre og hvilke data hver enkelt node </a:t>
            </a:r>
            <a:r>
              <a:rPr lang="nb-NO" b="0" baseline="0" dirty="0" smtClean="0"/>
              <a:t>har.</a:t>
            </a:r>
            <a:r>
              <a:rPr lang="nb-NO" b="1" baseline="0" dirty="0" smtClean="0"/>
              <a:t> </a:t>
            </a:r>
            <a:r>
              <a:rPr lang="nb-NO" b="0" baseline="0" dirty="0" smtClean="0"/>
              <a:t/>
            </a:r>
            <a:br>
              <a:rPr lang="nb-NO" b="0" baseline="0" dirty="0" smtClean="0"/>
            </a:br>
            <a:r>
              <a:rPr lang="nb-NO" b="0" baseline="0" dirty="0" smtClean="0"/>
              <a:t>Alle nodene holder ikke på all data, det er delt mellom dem.</a:t>
            </a:r>
            <a:br>
              <a:rPr lang="nb-NO" b="0" baseline="0" dirty="0" smtClean="0"/>
            </a:br>
            <a:r>
              <a:rPr lang="nb-NO" b="0" baseline="0" dirty="0" smtClean="0"/>
              <a:t>En </a:t>
            </a:r>
            <a:r>
              <a:rPr lang="nb-NO" b="0" baseline="0" dirty="0" smtClean="0"/>
              <a:t>hvilken som helst node kan opptre som en ”</a:t>
            </a:r>
            <a:r>
              <a:rPr lang="nb-NO" b="1" baseline="0" dirty="0" err="1" smtClean="0"/>
              <a:t>coordinator</a:t>
            </a:r>
            <a:r>
              <a:rPr lang="nb-NO" b="1" baseline="0" dirty="0" smtClean="0"/>
              <a:t> node</a:t>
            </a:r>
            <a:r>
              <a:rPr lang="nb-NO" b="0" baseline="0" dirty="0" smtClean="0"/>
              <a:t>” &gt; </a:t>
            </a:r>
            <a:r>
              <a:rPr lang="nb-NO" b="0" baseline="0" dirty="0" smtClean="0"/>
              <a:t>en </a:t>
            </a:r>
            <a:r>
              <a:rPr lang="nb-NO" b="0" baseline="0" dirty="0" err="1" smtClean="0"/>
              <a:t>midertidig</a:t>
            </a:r>
            <a:r>
              <a:rPr lang="nb-NO" b="0" baseline="0" dirty="0" smtClean="0"/>
              <a:t> master for akkurat den ene </a:t>
            </a:r>
            <a:r>
              <a:rPr lang="nb-NO" b="0" baseline="0" dirty="0" err="1" smtClean="0"/>
              <a:t>requesten</a:t>
            </a:r>
            <a:r>
              <a:rPr lang="nb-NO" b="0" baseline="0" dirty="0" smtClean="0"/>
              <a:t>, enten </a:t>
            </a:r>
            <a:r>
              <a:rPr lang="nb-NO" b="0" baseline="0" dirty="0" err="1" smtClean="0"/>
              <a:t>read</a:t>
            </a:r>
            <a:r>
              <a:rPr lang="nb-NO" b="0" baseline="0" dirty="0" smtClean="0"/>
              <a:t> eller </a:t>
            </a:r>
            <a:r>
              <a:rPr lang="nb-NO" b="0" baseline="0" dirty="0" err="1" smtClean="0"/>
              <a:t>write</a:t>
            </a:r>
            <a:r>
              <a:rPr lang="nb-NO" b="0" baseline="0" dirty="0" smtClean="0"/>
              <a:t>.</a:t>
            </a:r>
            <a:endParaRPr lang="nb-NO" b="0" baseline="0" dirty="0" smtClean="0"/>
          </a:p>
        </p:txBody>
      </p:sp>
    </p:spTree>
    <p:extLst>
      <p:ext uri="{BB962C8B-B14F-4D97-AF65-F5344CB8AC3E}">
        <p14:creationId xmlns:p14="http://schemas.microsoft.com/office/powerpoint/2010/main" val="15854020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Shape 121"/>
          <p:cNvSpPr>
            <a:spLocks noGrp="1" noRot="1" noChangeAspect="1"/>
          </p:cNvSpPr>
          <p:nvPr>
            <p:ph type="sldImg"/>
          </p:nvPr>
        </p:nvSpPr>
        <p:spPr>
          <a:xfrm>
            <a:off x="1143000" y="685800"/>
            <a:ext cx="4572000" cy="3429000"/>
          </a:xfrm>
          <a:prstGeom prst="rect">
            <a:avLst/>
          </a:prstGeom>
        </p:spPr>
        <p:txBody>
          <a:bodyPr/>
          <a:lstStyle/>
          <a:p>
            <a:endParaRPr/>
          </a:p>
        </p:txBody>
      </p:sp>
      <p:sp>
        <p:nvSpPr>
          <p:cNvPr id="122" name="Shape 122"/>
          <p:cNvSpPr>
            <a:spLocks noGrp="1"/>
          </p:cNvSpPr>
          <p:nvPr>
            <p:ph type="body" sz="quarter" idx="1"/>
          </p:nvPr>
        </p:nvSpPr>
        <p:spPr>
          <a:prstGeom prst="rect">
            <a:avLst/>
          </a:prstGeom>
        </p:spPr>
        <p:txBody>
          <a:bodyPr/>
          <a:lstStyle/>
          <a:p>
            <a:pPr marL="0" marR="0" lvl="2" indent="0" defTabSz="457200" eaLnBrk="1" fontAlgn="auto" latinLnBrk="0" hangingPunct="1">
              <a:lnSpc>
                <a:spcPct val="117999"/>
              </a:lnSpc>
              <a:spcBef>
                <a:spcPts val="0"/>
              </a:spcBef>
              <a:spcAft>
                <a:spcPts val="0"/>
              </a:spcAft>
              <a:buClrTx/>
              <a:buSzPct val="75000"/>
              <a:buFont typeface="Arial" charset="0"/>
              <a:buNone/>
              <a:tabLst/>
              <a:defRPr/>
            </a:pPr>
            <a:r>
              <a:rPr lang="nb-NO" b="0" baseline="0" dirty="0" smtClean="0"/>
              <a:t>Jeg nevnte at data er fordelt mellom nodene i </a:t>
            </a:r>
            <a:r>
              <a:rPr lang="nb-NO" b="0" baseline="0" dirty="0" err="1" smtClean="0"/>
              <a:t>clusteret</a:t>
            </a:r>
            <a:r>
              <a:rPr lang="nb-NO" b="0" baseline="0" dirty="0" smtClean="0"/>
              <a:t>.</a:t>
            </a:r>
          </a:p>
          <a:p>
            <a:pPr marL="0" marR="0" lvl="2" indent="0" defTabSz="457200" eaLnBrk="1" fontAlgn="auto" latinLnBrk="0" hangingPunct="1">
              <a:lnSpc>
                <a:spcPct val="117999"/>
              </a:lnSpc>
              <a:spcBef>
                <a:spcPts val="0"/>
              </a:spcBef>
              <a:spcAft>
                <a:spcPts val="0"/>
              </a:spcAft>
              <a:buClrTx/>
              <a:buSzPct val="75000"/>
              <a:buFont typeface="Arial" charset="0"/>
              <a:buNone/>
              <a:tabLst/>
              <a:defRPr/>
            </a:pPr>
            <a:endParaRPr lang="nb-NO" b="0" baseline="0" dirty="0" smtClean="0"/>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0" baseline="0" dirty="0" smtClean="0"/>
              <a:t>Hva </a:t>
            </a:r>
            <a:r>
              <a:rPr lang="nb-NO" b="0" baseline="0" dirty="0" smtClean="0"/>
              <a:t>gjør vi hvis en node går offline?</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0" baseline="0" dirty="0" smtClean="0"/>
              <a:t>Den noden som har dataene </a:t>
            </a:r>
            <a:r>
              <a:rPr lang="nb-NO" b="0" baseline="0" dirty="0" smtClean="0"/>
              <a:t>vi trenger...</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0" baseline="0" dirty="0" smtClean="0"/>
              <a:t>Det kan være nettverksfeil, </a:t>
            </a:r>
            <a:r>
              <a:rPr lang="nb-NO" b="0" baseline="0" dirty="0" smtClean="0"/>
              <a:t>hardwarefeil eller strømbrudd</a:t>
            </a:r>
            <a:endParaRPr lang="nb-NO" b="0" baseline="0" dirty="0" smtClean="0"/>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0" baseline="0" dirty="0" smtClean="0"/>
              <a:t>Det kan til og med være naturkatastrofer som tornadoer som slår ut hele datasentre</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0" baseline="0" dirty="0" smtClean="0"/>
              <a:t>Hva gjør vi da?</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0" baseline="0" dirty="0" smtClean="0"/>
              <a:t>Hvordan kan vi fortsatt sørge for at dataene er tilgjengelige </a:t>
            </a:r>
            <a:r>
              <a:rPr lang="nb-NO" b="0" baseline="0" dirty="0" smtClean="0"/>
              <a:t>selv når noden med dataene våre er nede?</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0" baseline="0" dirty="0" smtClean="0"/>
              <a:t>Er det mulig?</a:t>
            </a:r>
            <a:endParaRPr lang="nb-NO" b="0" baseline="0" dirty="0" smtClean="0"/>
          </a:p>
        </p:txBody>
      </p:sp>
    </p:spTree>
    <p:extLst>
      <p:ext uri="{BB962C8B-B14F-4D97-AF65-F5344CB8AC3E}">
        <p14:creationId xmlns:p14="http://schemas.microsoft.com/office/powerpoint/2010/main" val="12233192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Shape 121"/>
          <p:cNvSpPr>
            <a:spLocks noGrp="1" noRot="1" noChangeAspect="1"/>
          </p:cNvSpPr>
          <p:nvPr>
            <p:ph type="sldImg"/>
          </p:nvPr>
        </p:nvSpPr>
        <p:spPr>
          <a:xfrm>
            <a:off x="1143000" y="685800"/>
            <a:ext cx="4572000" cy="3429000"/>
          </a:xfrm>
          <a:prstGeom prst="rect">
            <a:avLst/>
          </a:prstGeom>
        </p:spPr>
        <p:txBody>
          <a:bodyPr/>
          <a:lstStyle/>
          <a:p>
            <a:endParaRPr/>
          </a:p>
        </p:txBody>
      </p:sp>
      <p:sp>
        <p:nvSpPr>
          <p:cNvPr id="122" name="Shape 122"/>
          <p:cNvSpPr>
            <a:spLocks noGrp="1"/>
          </p:cNvSpPr>
          <p:nvPr>
            <p:ph type="body" sz="quarter" idx="1"/>
          </p:nvPr>
        </p:nvSpPr>
        <p:spPr>
          <a:prstGeom prst="rect">
            <a:avLst/>
          </a:prstGeom>
        </p:spPr>
        <p:txBody>
          <a:bodyPr/>
          <a:lstStyle/>
          <a:p>
            <a:pPr marL="342900" marR="0" lvl="2" indent="-342900" defTabSz="457200" eaLnBrk="1" fontAlgn="auto" latinLnBrk="0" hangingPunct="1">
              <a:lnSpc>
                <a:spcPct val="117999"/>
              </a:lnSpc>
              <a:spcBef>
                <a:spcPts val="0"/>
              </a:spcBef>
              <a:spcAft>
                <a:spcPts val="0"/>
              </a:spcAft>
              <a:buClrTx/>
              <a:buSzPct val="75000"/>
              <a:buFont typeface="Arial" charset="0"/>
              <a:buNone/>
              <a:tabLst/>
              <a:defRPr/>
            </a:pPr>
            <a:r>
              <a:rPr lang="nb-NO" baseline="0" dirty="0" smtClean="0"/>
              <a:t>Ja!</a:t>
            </a:r>
          </a:p>
          <a:p>
            <a:pPr marL="342900" marR="0" lvl="2" indent="-342900" defTabSz="457200" eaLnBrk="1" fontAlgn="auto" latinLnBrk="0" hangingPunct="1">
              <a:lnSpc>
                <a:spcPct val="117999"/>
              </a:lnSpc>
              <a:spcBef>
                <a:spcPts val="0"/>
              </a:spcBef>
              <a:spcAft>
                <a:spcPts val="0"/>
              </a:spcAft>
              <a:buClrTx/>
              <a:buSzPct val="75000"/>
              <a:buFont typeface="Arial" charset="0"/>
              <a:buNone/>
              <a:tabLst/>
              <a:defRPr/>
            </a:pPr>
            <a:r>
              <a:rPr lang="nb-NO" baseline="0" dirty="0" smtClean="0"/>
              <a:t>Svaret på det er </a:t>
            </a:r>
            <a:r>
              <a:rPr lang="nb-NO" baseline="0" dirty="0" err="1" smtClean="0"/>
              <a:t>Replikering</a:t>
            </a:r>
            <a:endParaRPr lang="nb-NO" baseline="0" dirty="0" smtClean="0"/>
          </a:p>
          <a:p>
            <a:pPr marL="342900" marR="0" lvl="2" indent="-342900" defTabSz="457200" eaLnBrk="1" fontAlgn="auto" latinLnBrk="0" hangingPunct="1">
              <a:lnSpc>
                <a:spcPct val="117999"/>
              </a:lnSpc>
              <a:spcBef>
                <a:spcPts val="0"/>
              </a:spcBef>
              <a:spcAft>
                <a:spcPts val="0"/>
              </a:spcAft>
              <a:buClrTx/>
              <a:buSzPct val="75000"/>
              <a:buFont typeface="Arial" charset="0"/>
              <a:buNone/>
              <a:tabLst/>
              <a:defRPr/>
            </a:pPr>
            <a:endParaRPr lang="nb-NO" baseline="0" dirty="0" smtClean="0"/>
          </a:p>
          <a:p>
            <a:pPr marL="342900" marR="0" lvl="2" indent="-342900" defTabSz="457200" eaLnBrk="1" fontAlgn="auto" latinLnBrk="0" hangingPunct="1">
              <a:lnSpc>
                <a:spcPct val="117999"/>
              </a:lnSpc>
              <a:spcBef>
                <a:spcPts val="0"/>
              </a:spcBef>
              <a:spcAft>
                <a:spcPts val="0"/>
              </a:spcAft>
              <a:buClrTx/>
              <a:buSzPct val="75000"/>
              <a:buFont typeface="Arial" charset="0"/>
              <a:buNone/>
              <a:tabLst/>
              <a:defRPr/>
            </a:pPr>
            <a:r>
              <a:rPr lang="nb-NO" baseline="0" dirty="0" smtClean="0"/>
              <a:t>Det vil si å lagre ”kopier” av data i </a:t>
            </a:r>
            <a:r>
              <a:rPr lang="nb-NO" baseline="0" dirty="0" err="1" smtClean="0"/>
              <a:t>clusteret</a:t>
            </a:r>
            <a:r>
              <a:rPr lang="nb-NO" baseline="0" dirty="0" smtClean="0"/>
              <a:t>. </a:t>
            </a:r>
            <a:endParaRPr lang="nb-NO" baseline="0" dirty="0" smtClean="0"/>
          </a:p>
          <a:p>
            <a:pPr marL="342900" marR="0" lvl="2" indent="-342900" defTabSz="457200" eaLnBrk="1" fontAlgn="auto" latinLnBrk="0" hangingPunct="1">
              <a:lnSpc>
                <a:spcPct val="117999"/>
              </a:lnSpc>
              <a:spcBef>
                <a:spcPts val="0"/>
              </a:spcBef>
              <a:spcAft>
                <a:spcPts val="0"/>
              </a:spcAft>
              <a:buClrTx/>
              <a:buSzPct val="75000"/>
              <a:buFont typeface="Arial" charset="0"/>
              <a:buNone/>
              <a:tabLst/>
              <a:defRPr/>
            </a:pPr>
            <a:r>
              <a:rPr lang="nb-NO" baseline="0" dirty="0" smtClean="0"/>
              <a:t>Lagre </a:t>
            </a:r>
            <a:r>
              <a:rPr lang="nb-NO" baseline="0" dirty="0" smtClean="0"/>
              <a:t>data flere </a:t>
            </a:r>
            <a:r>
              <a:rPr lang="nb-NO" baseline="0" dirty="0" smtClean="0"/>
              <a:t>ganger.</a:t>
            </a:r>
            <a:endParaRPr lang="nb-NO" baseline="0" dirty="0" smtClean="0"/>
          </a:p>
          <a:p>
            <a:pPr marL="342900" marR="0" lvl="2" indent="-342900" defTabSz="457200" eaLnBrk="1" fontAlgn="auto" latinLnBrk="0" hangingPunct="1">
              <a:lnSpc>
                <a:spcPct val="117999"/>
              </a:lnSpc>
              <a:spcBef>
                <a:spcPts val="0"/>
              </a:spcBef>
              <a:spcAft>
                <a:spcPts val="0"/>
              </a:spcAft>
              <a:buClrTx/>
              <a:buSzPct val="75000"/>
              <a:buFont typeface="Arial" charset="0"/>
              <a:buNone/>
              <a:tabLst/>
              <a:defRPr/>
            </a:pPr>
            <a:endParaRPr lang="nb-NO" baseline="0" dirty="0" smtClean="0"/>
          </a:p>
          <a:p>
            <a:pPr marL="342900" marR="0" lvl="2" indent="-342900" defTabSz="457200" eaLnBrk="1" fontAlgn="auto" latinLnBrk="0" hangingPunct="1">
              <a:lnSpc>
                <a:spcPct val="117999"/>
              </a:lnSpc>
              <a:spcBef>
                <a:spcPts val="0"/>
              </a:spcBef>
              <a:spcAft>
                <a:spcPts val="0"/>
              </a:spcAft>
              <a:buClrTx/>
              <a:buSzPct val="75000"/>
              <a:buFont typeface="Arial" charset="0"/>
              <a:buNone/>
              <a:tabLst/>
              <a:defRPr/>
            </a:pPr>
            <a:r>
              <a:rPr lang="nb-NO" baseline="0" dirty="0" smtClean="0"/>
              <a:t>Sikrer redundans hvis en eller flere noder skulle gå ned eller bli borte.</a:t>
            </a:r>
          </a:p>
          <a:p>
            <a:pPr marL="342900" marR="0" lvl="2" indent="-342900" defTabSz="457200" eaLnBrk="1" fontAlgn="auto" latinLnBrk="0" hangingPunct="1">
              <a:lnSpc>
                <a:spcPct val="117999"/>
              </a:lnSpc>
              <a:spcBef>
                <a:spcPts val="0"/>
              </a:spcBef>
              <a:spcAft>
                <a:spcPts val="0"/>
              </a:spcAft>
              <a:buClrTx/>
              <a:buSzPct val="75000"/>
              <a:buFont typeface="Arial" charset="0"/>
              <a:buNone/>
              <a:tabLst/>
              <a:defRPr/>
            </a:pPr>
            <a:endParaRPr lang="nb-NO" baseline="0" dirty="0" smtClean="0"/>
          </a:p>
          <a:p>
            <a:pPr marL="342900" marR="0" lvl="2" indent="-342900" defTabSz="457200" eaLnBrk="1" fontAlgn="auto" latinLnBrk="0" hangingPunct="1">
              <a:lnSpc>
                <a:spcPct val="117999"/>
              </a:lnSpc>
              <a:spcBef>
                <a:spcPts val="0"/>
              </a:spcBef>
              <a:spcAft>
                <a:spcPts val="0"/>
              </a:spcAft>
              <a:buClrTx/>
              <a:buSzPct val="75000"/>
              <a:buFont typeface="Arial" charset="0"/>
              <a:buNone/>
              <a:tabLst/>
              <a:defRPr/>
            </a:pPr>
            <a:r>
              <a:rPr lang="nb-NO" baseline="0" dirty="0" smtClean="0"/>
              <a:t>En replikasjonsfaktor på 3 betyr at </a:t>
            </a:r>
            <a:r>
              <a:rPr lang="nb-NO" baseline="0" dirty="0" smtClean="0"/>
              <a:t>de samme dataene </a:t>
            </a:r>
            <a:r>
              <a:rPr lang="nb-NO" baseline="0" dirty="0" smtClean="0"/>
              <a:t>finnes på </a:t>
            </a:r>
            <a:r>
              <a:rPr lang="nb-NO" baseline="0" dirty="0" smtClean="0"/>
              <a:t>3 </a:t>
            </a:r>
            <a:r>
              <a:rPr lang="nb-NO" baseline="0" dirty="0" smtClean="0"/>
              <a:t>noder i </a:t>
            </a:r>
            <a:r>
              <a:rPr lang="nb-NO" baseline="0" dirty="0" err="1" smtClean="0"/>
              <a:t>clusteret</a:t>
            </a:r>
            <a:r>
              <a:rPr lang="nb-NO" baseline="0" dirty="0" smtClean="0"/>
              <a:t>.</a:t>
            </a:r>
            <a:endParaRPr lang="nb-NO" baseline="0" dirty="0" smtClean="0"/>
          </a:p>
          <a:p>
            <a:pPr marL="342900" marR="0" lvl="2" indent="-342900" defTabSz="457200" eaLnBrk="1" fontAlgn="auto" latinLnBrk="0" hangingPunct="1">
              <a:lnSpc>
                <a:spcPct val="117999"/>
              </a:lnSpc>
              <a:spcBef>
                <a:spcPts val="0"/>
              </a:spcBef>
              <a:spcAft>
                <a:spcPts val="0"/>
              </a:spcAft>
              <a:buClrTx/>
              <a:buSzPct val="75000"/>
              <a:buFont typeface="Arial" charset="0"/>
              <a:buNone/>
              <a:tabLst/>
              <a:defRPr/>
            </a:pPr>
            <a:endParaRPr lang="nb-NO" baseline="0" dirty="0" smtClean="0"/>
          </a:p>
          <a:p>
            <a:pPr marL="342900" marR="0" lvl="2" indent="-342900" defTabSz="457200" eaLnBrk="1" fontAlgn="auto" latinLnBrk="0" hangingPunct="1">
              <a:lnSpc>
                <a:spcPct val="117999"/>
              </a:lnSpc>
              <a:spcBef>
                <a:spcPts val="0"/>
              </a:spcBef>
              <a:spcAft>
                <a:spcPts val="0"/>
              </a:spcAft>
              <a:buClrTx/>
              <a:buSzPct val="75000"/>
              <a:buFont typeface="Arial" charset="0"/>
              <a:buNone/>
              <a:tabLst/>
              <a:defRPr/>
            </a:pPr>
            <a:r>
              <a:rPr lang="nb-NO" baseline="0" dirty="0" smtClean="0"/>
              <a:t>Nodene i </a:t>
            </a:r>
            <a:r>
              <a:rPr lang="nb-NO" baseline="0" dirty="0" err="1" smtClean="0"/>
              <a:t>clusteret</a:t>
            </a:r>
            <a:r>
              <a:rPr lang="nb-NO" baseline="0" dirty="0" smtClean="0"/>
              <a:t> vet om dette slik at de kan spørre riktige noder hvis de </a:t>
            </a:r>
            <a:r>
              <a:rPr lang="nb-NO" baseline="0" dirty="0" smtClean="0"/>
              <a:t>for eksempel </a:t>
            </a:r>
            <a:r>
              <a:rPr lang="nb-NO" baseline="0" dirty="0" smtClean="0"/>
              <a:t>ikke får svar</a:t>
            </a:r>
            <a:r>
              <a:rPr lang="nb-NO" baseline="0" dirty="0" smtClean="0"/>
              <a:t>.</a:t>
            </a:r>
          </a:p>
          <a:p>
            <a:pPr marL="342900" marR="0" lvl="2" indent="-342900" defTabSz="457200" eaLnBrk="1" fontAlgn="auto" latinLnBrk="0" hangingPunct="1">
              <a:lnSpc>
                <a:spcPct val="117999"/>
              </a:lnSpc>
              <a:spcBef>
                <a:spcPts val="0"/>
              </a:spcBef>
              <a:spcAft>
                <a:spcPts val="0"/>
              </a:spcAft>
              <a:buClrTx/>
              <a:buSzPct val="75000"/>
              <a:buFont typeface="Arial" charset="0"/>
              <a:buNone/>
              <a:tabLst/>
              <a:defRPr/>
            </a:pPr>
            <a:endParaRPr lang="nb-NO" baseline="0" dirty="0" smtClean="0"/>
          </a:p>
          <a:p>
            <a:pPr marL="342900" marR="0" lvl="2" indent="-342900" defTabSz="457200" eaLnBrk="1" fontAlgn="auto" latinLnBrk="0" hangingPunct="1">
              <a:lnSpc>
                <a:spcPct val="117999"/>
              </a:lnSpc>
              <a:spcBef>
                <a:spcPts val="0"/>
              </a:spcBef>
              <a:spcAft>
                <a:spcPts val="0"/>
              </a:spcAft>
              <a:buClrTx/>
              <a:buSzPct val="75000"/>
              <a:buFont typeface="Arial" charset="0"/>
              <a:buNone/>
              <a:tabLst/>
              <a:defRPr/>
            </a:pPr>
            <a:r>
              <a:rPr lang="nb-NO" baseline="0" dirty="0" smtClean="0"/>
              <a:t>Når Cassandra vet hvilken node som skal ha dataene, så teller den bare videre ”rundt klokka” for å finne potensielle replikaer. </a:t>
            </a:r>
          </a:p>
          <a:p>
            <a:pPr marL="342900" marR="0" lvl="2" indent="-342900" defTabSz="457200" eaLnBrk="1" fontAlgn="auto" latinLnBrk="0" hangingPunct="1">
              <a:lnSpc>
                <a:spcPct val="117999"/>
              </a:lnSpc>
              <a:spcBef>
                <a:spcPts val="0"/>
              </a:spcBef>
              <a:spcAft>
                <a:spcPts val="0"/>
              </a:spcAft>
              <a:buClrTx/>
              <a:buSzPct val="75000"/>
              <a:buFont typeface="Arial" charset="0"/>
              <a:buNone/>
              <a:tabLst/>
              <a:defRPr/>
            </a:pPr>
            <a:endParaRPr lang="nb-NO" baseline="0" dirty="0" smtClean="0"/>
          </a:p>
          <a:p>
            <a:pPr marL="342900" marR="0" lvl="2" indent="-342900" defTabSz="457200" eaLnBrk="1" fontAlgn="auto" latinLnBrk="0" hangingPunct="1">
              <a:lnSpc>
                <a:spcPct val="117999"/>
              </a:lnSpc>
              <a:spcBef>
                <a:spcPts val="0"/>
              </a:spcBef>
              <a:spcAft>
                <a:spcPts val="0"/>
              </a:spcAft>
              <a:buClrTx/>
              <a:buSzPct val="75000"/>
              <a:buFont typeface="Arial" charset="0"/>
              <a:buNone/>
              <a:tabLst/>
              <a:defRPr/>
            </a:pPr>
            <a:r>
              <a:rPr lang="nb-NO" baseline="0" dirty="0" smtClean="0"/>
              <a:t>Tenk </a:t>
            </a:r>
            <a:r>
              <a:rPr lang="nb-NO" baseline="0" dirty="0" err="1" smtClean="0"/>
              <a:t>clusteret</a:t>
            </a:r>
            <a:r>
              <a:rPr lang="nb-NO" baseline="0" dirty="0" smtClean="0"/>
              <a:t> vi så på forrige slide.</a:t>
            </a:r>
          </a:p>
          <a:p>
            <a:pPr marL="342900" marR="0" lvl="2" indent="-342900" defTabSz="457200" eaLnBrk="1" fontAlgn="auto" latinLnBrk="0" hangingPunct="1">
              <a:lnSpc>
                <a:spcPct val="117999"/>
              </a:lnSpc>
              <a:spcBef>
                <a:spcPts val="0"/>
              </a:spcBef>
              <a:spcAft>
                <a:spcPts val="0"/>
              </a:spcAft>
              <a:buClrTx/>
              <a:buSzPct val="75000"/>
              <a:buFont typeface="Arial" charset="0"/>
              <a:buNone/>
              <a:tabLst/>
              <a:defRPr/>
            </a:pPr>
            <a:endParaRPr lang="nb-NO" baseline="0" dirty="0" smtClean="0"/>
          </a:p>
        </p:txBody>
      </p:sp>
    </p:spTree>
    <p:extLst>
      <p:ext uri="{BB962C8B-B14F-4D97-AF65-F5344CB8AC3E}">
        <p14:creationId xmlns:p14="http://schemas.microsoft.com/office/powerpoint/2010/main" val="17028053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Shape 121"/>
          <p:cNvSpPr>
            <a:spLocks noGrp="1" noRot="1" noChangeAspect="1"/>
          </p:cNvSpPr>
          <p:nvPr>
            <p:ph type="sldImg"/>
          </p:nvPr>
        </p:nvSpPr>
        <p:spPr>
          <a:xfrm>
            <a:off x="1143000" y="685800"/>
            <a:ext cx="4572000" cy="3429000"/>
          </a:xfrm>
          <a:prstGeom prst="rect">
            <a:avLst/>
          </a:prstGeom>
        </p:spPr>
        <p:txBody>
          <a:bodyPr/>
          <a:lstStyle/>
          <a:p>
            <a:endParaRPr/>
          </a:p>
        </p:txBody>
      </p:sp>
      <p:sp>
        <p:nvSpPr>
          <p:cNvPr id="122" name="Shape 122"/>
          <p:cNvSpPr>
            <a:spLocks noGrp="1"/>
          </p:cNvSpPr>
          <p:nvPr>
            <p:ph type="body" sz="quarter" idx="1"/>
          </p:nvPr>
        </p:nvSpPr>
        <p:spPr>
          <a:prstGeom prst="rect">
            <a:avLst/>
          </a:prstGeom>
        </p:spPr>
        <p:txBody>
          <a:bodyPr/>
          <a:lstStyle/>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0" baseline="0" dirty="0" smtClean="0"/>
              <a:t>Hvis vi tar opp igjen denne tegningen</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0" baseline="0" dirty="0" smtClean="0"/>
              <a:t>Vi har en </a:t>
            </a:r>
            <a:r>
              <a:rPr lang="nb-NO" b="0" baseline="0" dirty="0" err="1" smtClean="0"/>
              <a:t>replikeringsfaktor</a:t>
            </a:r>
            <a:r>
              <a:rPr lang="nb-NO" b="0" baseline="0" dirty="0" smtClean="0"/>
              <a:t> på 3</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0" baseline="0" dirty="0" smtClean="0"/>
              <a:t>Det vil si at det finnes tre innslag av verdien i </a:t>
            </a:r>
            <a:r>
              <a:rPr lang="nb-NO" b="0" baseline="0" dirty="0" err="1" smtClean="0"/>
              <a:t>clusteret</a:t>
            </a:r>
            <a:endParaRPr lang="nb-NO" b="0" baseline="0" dirty="0" smtClean="0"/>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endParaRPr lang="nb-NO" b="0" baseline="0" dirty="0" smtClean="0"/>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0" baseline="0" dirty="0" smtClean="0"/>
              <a:t>Verdien </a:t>
            </a:r>
            <a:r>
              <a:rPr lang="nb-NO" b="0" baseline="0" dirty="0" smtClean="0"/>
              <a:t>vi skal ha er på nodene med gul ring rundt</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0" baseline="0" dirty="0" smtClean="0"/>
              <a:t>Etter at nøkkelen vi leter etter er </a:t>
            </a:r>
            <a:r>
              <a:rPr lang="nb-NO" b="0" baseline="0" dirty="0" err="1" smtClean="0"/>
              <a:t>hashet</a:t>
            </a:r>
            <a:r>
              <a:rPr lang="nb-NO" b="0" baseline="0" dirty="0" smtClean="0"/>
              <a:t> vet Cassandra at verdien finnes på den rød </a:t>
            </a:r>
            <a:r>
              <a:rPr lang="nb-NO" b="0" baseline="0" dirty="0" smtClean="0"/>
              <a:t>noden</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endParaRPr lang="nb-NO" b="0" baseline="0" dirty="0" smtClean="0"/>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0" baseline="0" dirty="0" smtClean="0"/>
              <a:t>At nøkkelen </a:t>
            </a:r>
            <a:r>
              <a:rPr lang="nb-NO" b="0" baseline="0" dirty="0" err="1" smtClean="0"/>
              <a:t>hashes</a:t>
            </a:r>
            <a:r>
              <a:rPr lang="nb-NO" b="0" baseline="0" dirty="0" smtClean="0"/>
              <a:t> vil si at vi tar en nøkkel, eller en ID til dataene våres, </a:t>
            </a:r>
            <a:r>
              <a:rPr lang="nb-NO" b="0" baseline="0" dirty="0" err="1" smtClean="0"/>
              <a:t>sensor_id</a:t>
            </a:r>
            <a:r>
              <a:rPr lang="nb-NO" b="0" baseline="0" dirty="0" smtClean="0"/>
              <a:t> i eksemplet tidligere.</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0" baseline="0" dirty="0" smtClean="0"/>
              <a:t>Nøkkelen kjøres igjennom en </a:t>
            </a:r>
            <a:r>
              <a:rPr lang="nb-NO" b="0" baseline="0" dirty="0" err="1" smtClean="0"/>
              <a:t>hash</a:t>
            </a:r>
            <a:r>
              <a:rPr lang="nb-NO" b="0" baseline="0" dirty="0" smtClean="0"/>
              <a:t>-funksjon for å få en normalisert verdi som er en lovlig nøkkel og som er en forholdvis tilfeldig verdi innenfor de lovlige verdiene. Max – min verdiene.</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0" baseline="0" dirty="0" smtClean="0"/>
              <a:t>Med denne verdien vet Cassandra hvor den skal lete eller sette inn dataene i </a:t>
            </a:r>
            <a:r>
              <a:rPr lang="nb-NO" b="0" baseline="0" dirty="0" err="1" smtClean="0"/>
              <a:t>clusteret</a:t>
            </a:r>
            <a:r>
              <a:rPr lang="nb-NO" b="0" baseline="0" dirty="0" smtClean="0"/>
              <a:t>.</a:t>
            </a:r>
            <a:br>
              <a:rPr lang="nb-NO" b="0" baseline="0" dirty="0" smtClean="0"/>
            </a:br>
            <a:r>
              <a:rPr lang="nb-NO" b="0" baseline="0" dirty="0" smtClean="0"/>
              <a:t>Det er </a:t>
            </a:r>
            <a:r>
              <a:rPr lang="nb-NO" b="0" baseline="0" dirty="0" err="1" smtClean="0"/>
              <a:t>coordinator</a:t>
            </a:r>
            <a:r>
              <a:rPr lang="nb-NO" b="0" baseline="0" dirty="0" smtClean="0"/>
              <a:t>-noden som gjør dette, og den har kjennskap til hvor den skal lete etter dataene.</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endParaRPr lang="nb-NO" b="0" baseline="0" dirty="0" smtClean="0"/>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0" baseline="0" dirty="0" smtClean="0"/>
              <a:t>Siden vi har en </a:t>
            </a:r>
            <a:r>
              <a:rPr lang="nb-NO" b="0" baseline="0" dirty="0" err="1" smtClean="0"/>
              <a:t>replikeringsfaktor</a:t>
            </a:r>
            <a:r>
              <a:rPr lang="nb-NO" b="0" baseline="0" dirty="0" smtClean="0"/>
              <a:t> på 3 spør den også de neste to nodene i </a:t>
            </a:r>
            <a:r>
              <a:rPr lang="nb-NO" b="0" baseline="0" dirty="0" err="1" smtClean="0"/>
              <a:t>clusteret</a:t>
            </a:r>
            <a:r>
              <a:rPr lang="nb-NO" b="0" baseline="0" dirty="0" smtClean="0"/>
              <a:t>, hvis vi følger klokka</a:t>
            </a:r>
            <a:endParaRPr lang="nb-NO" b="0" baseline="0" dirty="0" smtClean="0"/>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0" baseline="0" dirty="0" smtClean="0"/>
              <a:t>Disse skal også ha denne </a:t>
            </a:r>
            <a:r>
              <a:rPr lang="nb-NO" b="0" baseline="0" dirty="0" smtClean="0"/>
              <a:t>verdien.</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0" baseline="0" dirty="0" smtClean="0"/>
              <a:t>Siden den egentlige noden er </a:t>
            </a:r>
            <a:r>
              <a:rPr lang="nb-NO" b="0" baseline="0" dirty="0" err="1" smtClean="0"/>
              <a:t>offlne</a:t>
            </a:r>
            <a:r>
              <a:rPr lang="nb-NO" b="0" baseline="0" dirty="0" smtClean="0"/>
              <a:t> (merket med rødt) får vi ikke svar fra den. </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0" baseline="0" dirty="0" smtClean="0"/>
              <a:t>Cassandra får svar fra de andre, og returnerer verdien til brukeren, selv om den ansvarlige noden er offline.</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endParaRPr lang="nb-NO" b="0" baseline="0" dirty="0" smtClean="0"/>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0" baseline="0" dirty="0" smtClean="0"/>
              <a:t>Noden som blir ”</a:t>
            </a:r>
            <a:r>
              <a:rPr lang="nb-NO" b="1" baseline="0" dirty="0" err="1" smtClean="0"/>
              <a:t>coordinator</a:t>
            </a:r>
            <a:r>
              <a:rPr lang="nb-NO" b="1" baseline="0" dirty="0" smtClean="0"/>
              <a:t>-node</a:t>
            </a:r>
            <a:r>
              <a:rPr lang="nb-NO" b="0" baseline="0" dirty="0" smtClean="0"/>
              <a:t>”, altså midlertidig master for den </a:t>
            </a:r>
            <a:r>
              <a:rPr lang="nb-NO" b="0" baseline="0" dirty="0" err="1" smtClean="0"/>
              <a:t>requesten</a:t>
            </a:r>
            <a:r>
              <a:rPr lang="nb-NO" b="0" baseline="0" dirty="0" smtClean="0"/>
              <a:t>, har i oppgave å spørre resterende noder, vente på svar, og returnere en verdi til brukeren. Hvis det er ulike versjoner av verdien, for eksempel hvis den har blitt oppdatert og det syns bare på en av nodene (det kan skje), returneres den nyeste basert på et tidsstempel som er satt på alle verdiene.</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endParaRPr lang="nb-NO" b="0" baseline="0" dirty="0" smtClean="0"/>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endParaRPr lang="nb-NO" b="0" baseline="0" dirty="0" smtClean="0"/>
          </a:p>
        </p:txBody>
      </p:sp>
    </p:spTree>
    <p:extLst>
      <p:ext uri="{BB962C8B-B14F-4D97-AF65-F5344CB8AC3E}">
        <p14:creationId xmlns:p14="http://schemas.microsoft.com/office/powerpoint/2010/main" val="9520635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Shape 121"/>
          <p:cNvSpPr>
            <a:spLocks noGrp="1" noRot="1" noChangeAspect="1"/>
          </p:cNvSpPr>
          <p:nvPr>
            <p:ph type="sldImg"/>
          </p:nvPr>
        </p:nvSpPr>
        <p:spPr>
          <a:xfrm>
            <a:off x="1143000" y="685800"/>
            <a:ext cx="4572000" cy="3429000"/>
          </a:xfrm>
          <a:prstGeom prst="rect">
            <a:avLst/>
          </a:prstGeom>
        </p:spPr>
        <p:txBody>
          <a:bodyPr/>
          <a:lstStyle/>
          <a:p>
            <a:endParaRPr/>
          </a:p>
        </p:txBody>
      </p:sp>
      <p:sp>
        <p:nvSpPr>
          <p:cNvPr id="122" name="Shape 122"/>
          <p:cNvSpPr>
            <a:spLocks noGrp="1"/>
          </p:cNvSpPr>
          <p:nvPr>
            <p:ph type="body" sz="quarter" idx="1"/>
          </p:nvPr>
        </p:nvSpPr>
        <p:spPr>
          <a:prstGeom prst="rect">
            <a:avLst/>
          </a:prstGeom>
        </p:spPr>
        <p:txBody>
          <a:bodyPr/>
          <a:lstStyle/>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aseline="0" dirty="0" smtClean="0"/>
              <a:t>Det tar oss over på et annet tema; </a:t>
            </a:r>
            <a:r>
              <a:rPr lang="nb-NO" baseline="0" dirty="0" err="1" smtClean="0"/>
              <a:t>Eventual</a:t>
            </a:r>
            <a:r>
              <a:rPr lang="nb-NO" baseline="0" dirty="0" smtClean="0"/>
              <a:t> </a:t>
            </a:r>
            <a:r>
              <a:rPr lang="nb-NO" baseline="0" dirty="0" err="1" smtClean="0"/>
              <a:t>consistency</a:t>
            </a:r>
            <a:endParaRPr lang="nb-NO" baseline="0" dirty="0" smtClean="0"/>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aseline="0" dirty="0" smtClean="0"/>
              <a:t>I Cassandra er det </a:t>
            </a:r>
            <a:r>
              <a:rPr lang="nb-NO" baseline="0" dirty="0" smtClean="0"/>
              <a:t>ofte kalt </a:t>
            </a:r>
            <a:r>
              <a:rPr lang="nb-NO" b="1" baseline="0" dirty="0" err="1" smtClean="0"/>
              <a:t>tunable</a:t>
            </a:r>
            <a:r>
              <a:rPr lang="nb-NO" b="1" baseline="0" dirty="0" smtClean="0"/>
              <a:t> </a:t>
            </a:r>
            <a:r>
              <a:rPr lang="nb-NO" b="1" baseline="0" dirty="0" err="1" smtClean="0"/>
              <a:t>consistency</a:t>
            </a:r>
            <a:endParaRPr lang="nb-NO" b="1" baseline="0" dirty="0" smtClean="0"/>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aseline="0" dirty="0" smtClean="0"/>
              <a:t>CAP </a:t>
            </a:r>
            <a:r>
              <a:rPr lang="nb-NO" baseline="0" dirty="0" err="1" smtClean="0"/>
              <a:t>theorem</a:t>
            </a:r>
            <a:r>
              <a:rPr lang="nb-NO" baseline="0" dirty="0" smtClean="0"/>
              <a:t> ble nevnt </a:t>
            </a:r>
            <a:r>
              <a:rPr lang="nb-NO" baseline="0" dirty="0" smtClean="0"/>
              <a:t>tidligere. </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aseline="0" dirty="0" err="1" smtClean="0"/>
              <a:t>Theorem</a:t>
            </a:r>
            <a:r>
              <a:rPr lang="nb-NO" baseline="0" dirty="0" smtClean="0"/>
              <a:t> som sier at en database kun kan oppfylle to av disse tre </a:t>
            </a:r>
            <a:r>
              <a:rPr lang="nb-NO" baseline="0" dirty="0" err="1" smtClean="0"/>
              <a:t>kriterien</a:t>
            </a:r>
            <a:r>
              <a:rPr lang="nb-NO" baseline="0" dirty="0" smtClean="0"/>
              <a:t> 100%, alle tre er ikke mulig.</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endParaRPr lang="nb-NO" baseline="0" dirty="0" smtClean="0"/>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1" baseline="0" dirty="0" err="1" smtClean="0"/>
              <a:t>Consistency</a:t>
            </a:r>
            <a:r>
              <a:rPr lang="nb-NO" b="1" baseline="0" dirty="0" smtClean="0"/>
              <a:t>:</a:t>
            </a:r>
            <a:r>
              <a:rPr lang="nb-NO" b="0" baseline="0" dirty="0" smtClean="0"/>
              <a:t> Alle nodene ser samme data samtidig</a:t>
            </a:r>
            <a:endParaRPr lang="nb-NO" b="1" baseline="0" dirty="0" smtClean="0"/>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1" baseline="0" dirty="0" err="1" smtClean="0"/>
              <a:t>Availability</a:t>
            </a:r>
            <a:r>
              <a:rPr lang="nb-NO" b="1" baseline="0" dirty="0" smtClean="0"/>
              <a:t>: </a:t>
            </a:r>
            <a:r>
              <a:rPr lang="nb-NO" b="0" baseline="0" dirty="0" smtClean="0"/>
              <a:t>Garanterer at alle </a:t>
            </a:r>
            <a:r>
              <a:rPr lang="nb-NO" b="0" baseline="0" dirty="0" err="1" smtClean="0"/>
              <a:t>requests</a:t>
            </a:r>
            <a:r>
              <a:rPr lang="nb-NO" b="0" baseline="0" dirty="0" smtClean="0"/>
              <a:t> får svar, </a:t>
            </a:r>
            <a:r>
              <a:rPr lang="nb-NO" b="0" baseline="0" dirty="0" err="1" smtClean="0"/>
              <a:t>selvom</a:t>
            </a:r>
            <a:r>
              <a:rPr lang="nb-NO" b="0" baseline="0" dirty="0" smtClean="0"/>
              <a:t> det er </a:t>
            </a:r>
            <a:r>
              <a:rPr lang="nb-NO" b="0" baseline="0" dirty="0" err="1" smtClean="0"/>
              <a:t>success</a:t>
            </a:r>
            <a:r>
              <a:rPr lang="nb-NO" b="0" baseline="0" dirty="0" smtClean="0"/>
              <a:t> eller </a:t>
            </a:r>
            <a:r>
              <a:rPr lang="nb-NO" b="0" baseline="0" dirty="0" err="1" smtClean="0"/>
              <a:t>failure</a:t>
            </a:r>
            <a:endParaRPr lang="nb-NO" b="0" baseline="0" dirty="0" smtClean="0"/>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1" baseline="0" dirty="0" err="1" smtClean="0"/>
              <a:t>Partition</a:t>
            </a:r>
            <a:r>
              <a:rPr lang="nb-NO" b="1" baseline="0" dirty="0" smtClean="0"/>
              <a:t> </a:t>
            </a:r>
            <a:r>
              <a:rPr lang="nb-NO" b="1" baseline="0" dirty="0" err="1" smtClean="0"/>
              <a:t>tolerance</a:t>
            </a:r>
            <a:r>
              <a:rPr lang="nb-NO" b="1" baseline="0" dirty="0" smtClean="0"/>
              <a:t>: </a:t>
            </a:r>
            <a:r>
              <a:rPr lang="nb-NO" b="0" baseline="0" dirty="0" smtClean="0"/>
              <a:t>Systemet fungerer selv ved </a:t>
            </a:r>
            <a:r>
              <a:rPr lang="nb-NO" b="0" baseline="0" dirty="0" err="1" smtClean="0"/>
              <a:t>partisjonering</a:t>
            </a:r>
            <a:r>
              <a:rPr lang="nb-NO" b="0" baseline="0" dirty="0" smtClean="0"/>
              <a:t> på grunn av </a:t>
            </a:r>
            <a:r>
              <a:rPr lang="nb-NO" b="0" baseline="0" dirty="0" err="1" smtClean="0"/>
              <a:t>f.eks</a:t>
            </a:r>
            <a:r>
              <a:rPr lang="nb-NO" b="0" baseline="0" dirty="0" smtClean="0"/>
              <a:t> nettverksbrudd (Split-</a:t>
            </a:r>
            <a:r>
              <a:rPr lang="nb-NO" b="0" baseline="0" dirty="0" err="1" smtClean="0"/>
              <a:t>brain</a:t>
            </a:r>
            <a:r>
              <a:rPr lang="nb-NO" b="0" baseline="0" dirty="0" smtClean="0"/>
              <a:t>)</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endParaRPr lang="nb-NO" b="0" baseline="0" dirty="0" smtClean="0"/>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0" baseline="0" dirty="0" smtClean="0"/>
              <a:t>Ikke mulig å oppfylle alle tre 100%. </a:t>
            </a:r>
            <a:br>
              <a:rPr lang="nb-NO" b="0" baseline="0" dirty="0" smtClean="0"/>
            </a:br>
            <a:r>
              <a:rPr lang="nb-NO" b="0" baseline="0" dirty="0" smtClean="0"/>
              <a:t>Kan ikke garantere for 100% konsistente data ved nettverksbrudd hvis du fortsatt skal være svare på </a:t>
            </a:r>
            <a:r>
              <a:rPr lang="nb-NO" b="0" baseline="0" dirty="0" err="1" smtClean="0"/>
              <a:t>requester</a:t>
            </a:r>
            <a:r>
              <a:rPr lang="nb-NO" b="0" baseline="0" dirty="0" smtClean="0"/>
              <a:t> (</a:t>
            </a:r>
            <a:r>
              <a:rPr lang="nb-NO" b="1" baseline="0" dirty="0" smtClean="0"/>
              <a:t>A</a:t>
            </a:r>
            <a:r>
              <a:rPr lang="nb-NO" b="0" baseline="0" dirty="0" smtClean="0"/>
              <a:t>) og ikke stoppe å fungere </a:t>
            </a:r>
            <a:r>
              <a:rPr lang="nb-NO" b="1" baseline="0" dirty="0" smtClean="0"/>
              <a:t>(P</a:t>
            </a:r>
            <a:r>
              <a:rPr lang="nb-NO" b="0" baseline="0" dirty="0" smtClean="0"/>
              <a:t>)</a:t>
            </a:r>
            <a:r>
              <a:rPr lang="nb-NO" b="1" baseline="0" dirty="0" smtClean="0"/>
              <a:t>.</a:t>
            </a:r>
            <a:endParaRPr lang="nb-NO" b="1" baseline="0" dirty="0" smtClean="0"/>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endParaRPr lang="nb-NO" b="0" baseline="0" dirty="0" smtClean="0"/>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0" baseline="0" dirty="0" smtClean="0"/>
              <a:t>Cassandra plasserer seg mellom A og P.</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0" baseline="0" dirty="0" smtClean="0"/>
              <a:t>Garanterer respons på </a:t>
            </a:r>
            <a:r>
              <a:rPr lang="nb-NO" b="0" baseline="0" dirty="0" err="1" smtClean="0"/>
              <a:t>requester</a:t>
            </a:r>
            <a:r>
              <a:rPr lang="nb-NO" b="0" baseline="0" dirty="0" smtClean="0"/>
              <a:t> og fortsetter å fungere selv ved </a:t>
            </a:r>
            <a:r>
              <a:rPr lang="nb-NO" b="0" baseline="0" dirty="0" smtClean="0"/>
              <a:t>nettverksbrudd</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endParaRPr lang="nb-NO" b="0" baseline="0" dirty="0" smtClean="0"/>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0" baseline="0" dirty="0" err="1" smtClean="0"/>
              <a:t>Eventual</a:t>
            </a:r>
            <a:r>
              <a:rPr lang="nb-NO" b="0" baseline="0" dirty="0" smtClean="0"/>
              <a:t> </a:t>
            </a:r>
            <a:r>
              <a:rPr lang="nb-NO" b="0" baseline="0" dirty="0" err="1" smtClean="0"/>
              <a:t>consistent</a:t>
            </a:r>
            <a:r>
              <a:rPr lang="nb-NO" b="0" baseline="0" dirty="0" smtClean="0"/>
              <a:t>: </a:t>
            </a:r>
            <a:br>
              <a:rPr lang="nb-NO" b="0" baseline="0" dirty="0" smtClean="0"/>
            </a:br>
            <a:r>
              <a:rPr lang="nb-NO" b="0" baseline="0" dirty="0" smtClean="0"/>
              <a:t>Garanterer at hvis data skrives til en node så vil det være tilgjengelig på resten av nodene som skal ha dataene snart. </a:t>
            </a:r>
            <a:br>
              <a:rPr lang="nb-NO" b="0" baseline="0" dirty="0" smtClean="0"/>
            </a:br>
            <a:r>
              <a:rPr lang="nb-NO" b="0" baseline="0" dirty="0" smtClean="0"/>
              <a:t>Typisk tar det fra noen millisekunder og opp til et par minutter. </a:t>
            </a:r>
            <a:br>
              <a:rPr lang="nb-NO" b="0" baseline="0" dirty="0" smtClean="0"/>
            </a:br>
            <a:r>
              <a:rPr lang="nb-NO" b="0" baseline="0" dirty="0" smtClean="0"/>
              <a:t>Stort sett bundet opp til hvor lang tid det tar å flytte dataene over nettverket fra A til B.</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endParaRPr lang="nb-NO" b="0" baseline="0" dirty="0" smtClean="0"/>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0" baseline="0" dirty="0" smtClean="0"/>
              <a:t>Ikke så skummelt som det høres ut. Kan risikere konflikt hvis data oppdateres to steder samtidig, prøv å modeller deg vekk fra slike </a:t>
            </a:r>
            <a:r>
              <a:rPr lang="nb-NO" b="0" baseline="0" dirty="0" err="1" smtClean="0"/>
              <a:t>use</a:t>
            </a:r>
            <a:r>
              <a:rPr lang="nb-NO" b="0" baseline="0" dirty="0" smtClean="0"/>
              <a:t>-cases.</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0" baseline="0" dirty="0" smtClean="0"/>
              <a:t>Immutable data er perfekt for dette. </a:t>
            </a:r>
            <a:br>
              <a:rPr lang="nb-NO" b="0" baseline="0" dirty="0" smtClean="0"/>
            </a:br>
            <a:r>
              <a:rPr lang="nb-NO" b="0" baseline="0" dirty="0" smtClean="0"/>
              <a:t>Data som aldri endrer seg, bare skrives til databasen. </a:t>
            </a:r>
            <a:br>
              <a:rPr lang="nb-NO" b="0" baseline="0" dirty="0" smtClean="0"/>
            </a:br>
            <a:r>
              <a:rPr lang="nb-NO" b="0" baseline="0" dirty="0" err="1" smtClean="0"/>
              <a:t>Eventer</a:t>
            </a:r>
            <a:r>
              <a:rPr lang="nb-NO" b="0" baseline="0" dirty="0" smtClean="0"/>
              <a:t> for eksempel, eller bare legge til endringer, aldri endre eksisterende data og la applikasjonen sy sammen riktig resultat når data hentes ut.</a:t>
            </a:r>
            <a:endParaRPr lang="nb-NO" b="0" baseline="0" dirty="0" smtClean="0"/>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endParaRPr lang="nb-NO" b="0" baseline="0" dirty="0" smtClean="0"/>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endParaRPr lang="nb-NO" b="0" baseline="0" dirty="0" smtClean="0"/>
          </a:p>
        </p:txBody>
      </p:sp>
    </p:spTree>
    <p:extLst>
      <p:ext uri="{BB962C8B-B14F-4D97-AF65-F5344CB8AC3E}">
        <p14:creationId xmlns:p14="http://schemas.microsoft.com/office/powerpoint/2010/main" val="3089477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Shape 121"/>
          <p:cNvSpPr>
            <a:spLocks noGrp="1" noRot="1" noChangeAspect="1"/>
          </p:cNvSpPr>
          <p:nvPr>
            <p:ph type="sldImg"/>
          </p:nvPr>
        </p:nvSpPr>
        <p:spPr>
          <a:xfrm>
            <a:off x="1143000" y="685800"/>
            <a:ext cx="4572000" cy="3429000"/>
          </a:xfrm>
          <a:prstGeom prst="rect">
            <a:avLst/>
          </a:prstGeom>
        </p:spPr>
        <p:txBody>
          <a:bodyPr/>
          <a:lstStyle/>
          <a:p>
            <a:endParaRPr/>
          </a:p>
        </p:txBody>
      </p:sp>
      <p:sp>
        <p:nvSpPr>
          <p:cNvPr id="122" name="Shape 122"/>
          <p:cNvSpPr>
            <a:spLocks noGrp="1"/>
          </p:cNvSpPr>
          <p:nvPr>
            <p:ph type="body" sz="quarter" idx="1"/>
          </p:nvPr>
        </p:nvSpPr>
        <p:spPr>
          <a:prstGeom prst="rect">
            <a:avLst/>
          </a:prstGeom>
        </p:spPr>
        <p:txBody>
          <a:bodyPr/>
          <a:lstStyle/>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0" baseline="0" dirty="0" smtClean="0"/>
              <a:t>Nevnte at det heter </a:t>
            </a:r>
            <a:r>
              <a:rPr lang="nb-NO" b="1" baseline="0" dirty="0" err="1" smtClean="0"/>
              <a:t>Tunable</a:t>
            </a:r>
            <a:r>
              <a:rPr lang="nb-NO" b="1" baseline="0" dirty="0" smtClean="0"/>
              <a:t> </a:t>
            </a:r>
            <a:r>
              <a:rPr lang="nb-NO" b="1" baseline="0" dirty="0" err="1" smtClean="0"/>
              <a:t>consistency</a:t>
            </a:r>
            <a:r>
              <a:rPr lang="nb-NO" b="0" baseline="0" dirty="0" smtClean="0"/>
              <a:t> i Cassandra. </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0" baseline="0" dirty="0" smtClean="0"/>
              <a:t>Cassandra lar deg velge hvor konsistente data du ønsker på operasjonene.</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0" baseline="0" dirty="0" smtClean="0"/>
              <a:t>Tenk en </a:t>
            </a:r>
            <a:r>
              <a:rPr lang="nb-NO" b="0" baseline="0" dirty="0" err="1" smtClean="0"/>
              <a:t>replikeringsfaktor</a:t>
            </a:r>
            <a:r>
              <a:rPr lang="nb-NO" b="0" baseline="0" dirty="0" smtClean="0"/>
              <a:t> på 5</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0" baseline="0" dirty="0" smtClean="0"/>
              <a:t>Alle nodene har verdien vi ønsker i dette eksemplet</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0" baseline="0" dirty="0" smtClean="0"/>
              <a:t>Vi skriver til et QUORUM av nodene, det betyr et flertall av nodene. </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0" baseline="0" dirty="0" smtClean="0"/>
              <a:t>Vi venter på ”ok, jeg har skrevet” fra et flertall av nodene.</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0" baseline="0" dirty="0" smtClean="0"/>
              <a:t>Skriv er merket med </a:t>
            </a:r>
            <a:r>
              <a:rPr lang="nb-NO" b="1" baseline="0" dirty="0" smtClean="0"/>
              <a:t>rød</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0" baseline="0" dirty="0" smtClean="0"/>
              <a:t>Vi leser fra et Quorum av nodene. Vi venter på svar fra et flertall av nodene før vi finner ut hva vi skal returnere.</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0" baseline="0" dirty="0" smtClean="0"/>
              <a:t>Les er merket med </a:t>
            </a:r>
            <a:r>
              <a:rPr lang="nb-NO" b="1" baseline="0" dirty="0" smtClean="0"/>
              <a:t>gul sirkel</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0" baseline="0" dirty="0" smtClean="0"/>
              <a:t>Som dere ser kan man garantere at det man skrives er det som leses selv om man ikke skrive til alle nodene!</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0" baseline="0" dirty="0" smtClean="0"/>
              <a:t>Det er ganske kult!</a:t>
            </a:r>
          </a:p>
        </p:txBody>
      </p:sp>
    </p:spTree>
    <p:extLst>
      <p:ext uri="{BB962C8B-B14F-4D97-AF65-F5344CB8AC3E}">
        <p14:creationId xmlns:p14="http://schemas.microsoft.com/office/powerpoint/2010/main" val="19605984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Shape 121"/>
          <p:cNvSpPr>
            <a:spLocks noGrp="1" noRot="1" noChangeAspect="1"/>
          </p:cNvSpPr>
          <p:nvPr>
            <p:ph type="sldImg"/>
          </p:nvPr>
        </p:nvSpPr>
        <p:spPr>
          <a:xfrm>
            <a:off x="1143000" y="685800"/>
            <a:ext cx="4572000" cy="3429000"/>
          </a:xfrm>
          <a:prstGeom prst="rect">
            <a:avLst/>
          </a:prstGeom>
        </p:spPr>
        <p:txBody>
          <a:bodyPr/>
          <a:lstStyle/>
          <a:p>
            <a:endParaRPr/>
          </a:p>
        </p:txBody>
      </p:sp>
      <p:sp>
        <p:nvSpPr>
          <p:cNvPr id="122" name="Shape 122"/>
          <p:cNvSpPr>
            <a:spLocks noGrp="1"/>
          </p:cNvSpPr>
          <p:nvPr>
            <p:ph type="body" sz="quarter" idx="1"/>
          </p:nvPr>
        </p:nvSpPr>
        <p:spPr>
          <a:prstGeom prst="rect">
            <a:avLst/>
          </a:prstGeom>
        </p:spPr>
        <p:txBody>
          <a:bodyPr/>
          <a:lstStyle/>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0" baseline="0" dirty="0" smtClean="0"/>
              <a:t>Siden det heter </a:t>
            </a:r>
            <a:r>
              <a:rPr lang="nb-NO" b="1" baseline="0" dirty="0" err="1" smtClean="0"/>
              <a:t>tunable</a:t>
            </a:r>
            <a:r>
              <a:rPr lang="nb-NO" b="1" baseline="0" dirty="0" smtClean="0"/>
              <a:t> </a:t>
            </a:r>
            <a:r>
              <a:rPr lang="nb-NO" b="1" baseline="0" dirty="0" err="1" smtClean="0"/>
              <a:t>consistency</a:t>
            </a:r>
            <a:r>
              <a:rPr lang="nb-NO" b="0" baseline="0" dirty="0" smtClean="0"/>
              <a:t> kan man jo tune den, eller stille på den etter behov.</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endParaRPr lang="nb-NO" b="0" baseline="0" dirty="0" smtClean="0"/>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1" baseline="0" dirty="0" smtClean="0"/>
              <a:t>Rød</a:t>
            </a:r>
            <a:r>
              <a:rPr lang="nb-NO" b="0" baseline="0" dirty="0" smtClean="0"/>
              <a:t> betyr skriving</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1" baseline="0" dirty="0" smtClean="0"/>
              <a:t>Gul sirkel</a:t>
            </a:r>
            <a:r>
              <a:rPr lang="nb-NO" b="0" baseline="0" dirty="0" smtClean="0"/>
              <a:t> betyr lesing</a:t>
            </a:r>
            <a:endParaRPr lang="nb-NO" b="1" baseline="0" dirty="0" smtClean="0"/>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endParaRPr lang="nb-NO" b="0" baseline="0" dirty="0" smtClean="0"/>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0" baseline="0" dirty="0" smtClean="0"/>
              <a:t>Tolerere treg skriving, må ha rask lesing:</a:t>
            </a:r>
            <a:br>
              <a:rPr lang="nb-NO" b="0" baseline="0" dirty="0" smtClean="0"/>
            </a:br>
            <a:r>
              <a:rPr lang="nb-NO" b="0" baseline="0" dirty="0" smtClean="0"/>
              <a:t>(</a:t>
            </a:r>
            <a:r>
              <a:rPr lang="nb-NO" b="0" i="1" baseline="0" dirty="0" smtClean="0"/>
              <a:t>Batch jobb som genererer statistikk for </a:t>
            </a:r>
            <a:r>
              <a:rPr lang="nb-NO" b="0" i="1" baseline="0" dirty="0" err="1" smtClean="0"/>
              <a:t>dashboards</a:t>
            </a:r>
            <a:r>
              <a:rPr lang="nb-NO" b="0" i="1" baseline="0" dirty="0" smtClean="0"/>
              <a:t>)</a:t>
            </a:r>
            <a:endParaRPr lang="nb-NO" b="0" baseline="0" dirty="0" smtClean="0"/>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0" baseline="0" dirty="0" smtClean="0"/>
              <a:t>#1 – Skriv til alle nodene før </a:t>
            </a:r>
            <a:r>
              <a:rPr lang="nb-NO" b="0" baseline="0" dirty="0" err="1" smtClean="0"/>
              <a:t>requesten</a:t>
            </a:r>
            <a:r>
              <a:rPr lang="nb-NO" b="0" baseline="0" dirty="0" smtClean="0"/>
              <a:t> returnerer ok. Tar mye tid, men det sørger for konsistens hvis du kun leser fra en node</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endParaRPr lang="nb-NO" b="0" baseline="0" dirty="0" smtClean="0"/>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0" baseline="0" dirty="0" smtClean="0"/>
              <a:t>Tolerere treg lesing men krever rask skriving:</a:t>
            </a:r>
            <a:br>
              <a:rPr lang="nb-NO" b="0" baseline="0" dirty="0" smtClean="0"/>
            </a:br>
            <a:r>
              <a:rPr lang="nb-NO" b="0" i="1" baseline="0" dirty="0" smtClean="0"/>
              <a:t>(Batch-prosessering av loggmeldinger ?? )</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0" baseline="0" dirty="0" smtClean="0"/>
              <a:t>#2 – Skriv til en node før </a:t>
            </a:r>
            <a:r>
              <a:rPr lang="nb-NO" b="0" baseline="0" dirty="0" err="1" smtClean="0"/>
              <a:t>requesten</a:t>
            </a:r>
            <a:r>
              <a:rPr lang="nb-NO" b="0" baseline="0" dirty="0" smtClean="0"/>
              <a:t> returnerer ok. Går raskt, men lesing er tregt da du må lese fra alle nodene for å garantere konsistens</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endParaRPr lang="nb-NO" b="0" baseline="0" dirty="0" smtClean="0"/>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0" baseline="0" dirty="0" smtClean="0"/>
              <a:t>Tolerere inkonsistente data:</a:t>
            </a:r>
            <a:br>
              <a:rPr lang="nb-NO" b="0" baseline="0" dirty="0" smtClean="0"/>
            </a:br>
            <a:r>
              <a:rPr lang="nb-NO" b="0" i="1" baseline="0" dirty="0" smtClean="0"/>
              <a:t>(</a:t>
            </a:r>
            <a:r>
              <a:rPr lang="nb-NO" b="0" i="1" baseline="0" dirty="0" err="1" smtClean="0"/>
              <a:t>Twitter-feed</a:t>
            </a:r>
            <a:r>
              <a:rPr lang="nb-NO" b="0" i="1" baseline="0" dirty="0" smtClean="0"/>
              <a:t>, News-</a:t>
            </a:r>
            <a:r>
              <a:rPr lang="nb-NO" b="0" i="1" baseline="0" dirty="0" err="1" smtClean="0"/>
              <a:t>feed</a:t>
            </a:r>
            <a:r>
              <a:rPr lang="nb-NO" b="0" i="1" baseline="0" dirty="0" smtClean="0"/>
              <a:t> på </a:t>
            </a:r>
            <a:r>
              <a:rPr lang="nb-NO" b="0" i="1" baseline="0" dirty="0" err="1" smtClean="0"/>
              <a:t>facebook</a:t>
            </a:r>
            <a:r>
              <a:rPr lang="nb-NO" b="0" i="1" baseline="0" dirty="0" smtClean="0"/>
              <a:t> etc.)</a:t>
            </a:r>
            <a:endParaRPr lang="nb-NO" b="0" baseline="0" dirty="0" smtClean="0"/>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0" baseline="0" dirty="0" smtClean="0"/>
              <a:t>#3 – Du skriver til en node før du returnerer, går raskt. Du leser fra en node før du returnerer, det går raskt. Du risikerer å få utdaterte data, men i noen tilfeller går det</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endParaRPr lang="nb-NO" b="0" baseline="0" dirty="0" smtClean="0"/>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0" baseline="0" dirty="0" smtClean="0"/>
              <a:t>Du betaler prisen for behovene dine, men du kan velge hvor du vil putte pengene </a:t>
            </a:r>
            <a:r>
              <a:rPr lang="nb-NO" b="0" baseline="0" dirty="0" smtClean="0">
                <a:sym typeface="Wingdings"/>
              </a:rPr>
              <a:t></a:t>
            </a:r>
            <a:endParaRPr lang="nb-NO" b="0" baseline="0" dirty="0" smtClean="0"/>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endParaRPr lang="nb-NO" b="0" baseline="0" dirty="0" smtClean="0"/>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endParaRPr lang="nb-NO" b="0" baseline="0" dirty="0" smtClean="0"/>
          </a:p>
        </p:txBody>
      </p:sp>
    </p:spTree>
    <p:extLst>
      <p:ext uri="{BB962C8B-B14F-4D97-AF65-F5344CB8AC3E}">
        <p14:creationId xmlns:p14="http://schemas.microsoft.com/office/powerpoint/2010/main" val="10578587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Shape 121"/>
          <p:cNvSpPr>
            <a:spLocks noGrp="1" noRot="1" noChangeAspect="1"/>
          </p:cNvSpPr>
          <p:nvPr>
            <p:ph type="sldImg"/>
          </p:nvPr>
        </p:nvSpPr>
        <p:spPr>
          <a:xfrm>
            <a:off x="1143000" y="685800"/>
            <a:ext cx="4572000" cy="3429000"/>
          </a:xfrm>
          <a:prstGeom prst="rect">
            <a:avLst/>
          </a:prstGeom>
        </p:spPr>
        <p:txBody>
          <a:bodyPr/>
          <a:lstStyle/>
          <a:p>
            <a:endParaRPr/>
          </a:p>
        </p:txBody>
      </p:sp>
      <p:sp>
        <p:nvSpPr>
          <p:cNvPr id="122" name="Shape 122"/>
          <p:cNvSpPr>
            <a:spLocks noGrp="1"/>
          </p:cNvSpPr>
          <p:nvPr>
            <p:ph type="body" sz="quarter" idx="1"/>
          </p:nvPr>
        </p:nvSpPr>
        <p:spPr>
          <a:prstGeom prst="rect">
            <a:avLst/>
          </a:prstGeom>
        </p:spPr>
        <p:txBody>
          <a:bodyPr/>
          <a:lstStyle/>
          <a:p>
            <a:pPr marL="342900" marR="0" lvl="2" indent="-342900" algn="l" defTabSz="457200" eaLnBrk="1" fontAlgn="auto" latinLnBrk="0" hangingPunct="1">
              <a:lnSpc>
                <a:spcPct val="117999"/>
              </a:lnSpc>
              <a:spcBef>
                <a:spcPts val="0"/>
              </a:spcBef>
              <a:spcAft>
                <a:spcPts val="0"/>
              </a:spcAft>
              <a:buClrTx/>
              <a:buSzPct val="75000"/>
              <a:buFont typeface="Arial" charset="0"/>
              <a:buChar char="•"/>
              <a:tabLst/>
              <a:defRPr/>
            </a:pPr>
            <a:r>
              <a:rPr lang="nb-NO" sz="9600" dirty="0" smtClean="0">
                <a:solidFill>
                  <a:srgbClr val="17BDB4"/>
                </a:solidFill>
                <a:latin typeface="Calibri" charset="0"/>
                <a:ea typeface="Calibri" charset="0"/>
                <a:cs typeface="Calibri" charset="0"/>
              </a:rPr>
              <a:t>CQL, eller Cassandra </a:t>
            </a:r>
            <a:r>
              <a:rPr lang="nb-NO" sz="9600" dirty="0" err="1" smtClean="0">
                <a:solidFill>
                  <a:srgbClr val="17BDB4"/>
                </a:solidFill>
                <a:latin typeface="Calibri" charset="0"/>
                <a:ea typeface="Calibri" charset="0"/>
                <a:cs typeface="Calibri" charset="0"/>
              </a:rPr>
              <a:t>query</a:t>
            </a:r>
            <a:r>
              <a:rPr lang="nb-NO" sz="9600" dirty="0" smtClean="0">
                <a:solidFill>
                  <a:srgbClr val="17BDB4"/>
                </a:solidFill>
                <a:latin typeface="Calibri" charset="0"/>
                <a:ea typeface="Calibri" charset="0"/>
                <a:cs typeface="Calibri" charset="0"/>
              </a:rPr>
              <a:t> </a:t>
            </a:r>
            <a:r>
              <a:rPr lang="nb-NO" sz="9600" dirty="0" err="1" smtClean="0">
                <a:solidFill>
                  <a:srgbClr val="17BDB4"/>
                </a:solidFill>
                <a:latin typeface="Calibri" charset="0"/>
                <a:ea typeface="Calibri" charset="0"/>
                <a:cs typeface="Calibri" charset="0"/>
              </a:rPr>
              <a:t>language</a:t>
            </a:r>
            <a:r>
              <a:rPr lang="nb-NO" sz="9600" dirty="0" smtClean="0">
                <a:solidFill>
                  <a:srgbClr val="17BDB4"/>
                </a:solidFill>
                <a:latin typeface="Calibri" charset="0"/>
                <a:ea typeface="Calibri" charset="0"/>
                <a:cs typeface="Calibri" charset="0"/>
              </a:rPr>
              <a:t> er veldig likt SQL</a:t>
            </a:r>
          </a:p>
          <a:p>
            <a:pPr marL="342900" marR="0" lvl="2" indent="-342900" algn="l" defTabSz="457200" eaLnBrk="1" fontAlgn="auto" latinLnBrk="0" hangingPunct="1">
              <a:lnSpc>
                <a:spcPct val="117999"/>
              </a:lnSpc>
              <a:spcBef>
                <a:spcPts val="0"/>
              </a:spcBef>
              <a:spcAft>
                <a:spcPts val="0"/>
              </a:spcAft>
              <a:buClrTx/>
              <a:buSzPct val="75000"/>
              <a:buFont typeface="Arial" charset="0"/>
              <a:buChar char="•"/>
              <a:tabLst/>
              <a:defRPr/>
            </a:pPr>
            <a:r>
              <a:rPr lang="nb-NO" sz="9600" baseline="0" dirty="0" smtClean="0">
                <a:solidFill>
                  <a:srgbClr val="17BDB4"/>
                </a:solidFill>
                <a:latin typeface="Calibri" charset="0"/>
                <a:ea typeface="Calibri" charset="0"/>
                <a:cs typeface="Calibri" charset="0"/>
              </a:rPr>
              <a:t>Eksempler på vanlige CRUD statements, eller </a:t>
            </a:r>
            <a:r>
              <a:rPr lang="nb-NO" sz="9600" baseline="0" dirty="0" err="1" smtClean="0">
                <a:solidFill>
                  <a:srgbClr val="17BDB4"/>
                </a:solidFill>
                <a:latin typeface="Calibri" charset="0"/>
                <a:ea typeface="Calibri" charset="0"/>
                <a:cs typeface="Calibri" charset="0"/>
              </a:rPr>
              <a:t>Create</a:t>
            </a:r>
            <a:r>
              <a:rPr lang="nb-NO" sz="9600" baseline="0" dirty="0" smtClean="0">
                <a:solidFill>
                  <a:srgbClr val="17BDB4"/>
                </a:solidFill>
                <a:latin typeface="Calibri" charset="0"/>
                <a:ea typeface="Calibri" charset="0"/>
                <a:cs typeface="Calibri" charset="0"/>
              </a:rPr>
              <a:t>, Read, Update, </a:t>
            </a:r>
            <a:r>
              <a:rPr lang="nb-NO" sz="9600" baseline="0" dirty="0" err="1" smtClean="0">
                <a:solidFill>
                  <a:srgbClr val="17BDB4"/>
                </a:solidFill>
                <a:latin typeface="Calibri" charset="0"/>
                <a:ea typeface="Calibri" charset="0"/>
                <a:cs typeface="Calibri" charset="0"/>
              </a:rPr>
              <a:t>Delete</a:t>
            </a:r>
            <a:r>
              <a:rPr lang="nb-NO" sz="9600" baseline="0" dirty="0" smtClean="0">
                <a:solidFill>
                  <a:srgbClr val="17BDB4"/>
                </a:solidFill>
                <a:latin typeface="Calibri" charset="0"/>
                <a:ea typeface="Calibri" charset="0"/>
                <a:cs typeface="Calibri" charset="0"/>
              </a:rPr>
              <a:t> er.</a:t>
            </a:r>
          </a:p>
          <a:p>
            <a:pPr marL="342900" marR="0" lvl="2" indent="-342900" algn="l" defTabSz="457200" eaLnBrk="1" fontAlgn="auto" latinLnBrk="0" hangingPunct="1">
              <a:lnSpc>
                <a:spcPct val="117999"/>
              </a:lnSpc>
              <a:spcBef>
                <a:spcPts val="0"/>
              </a:spcBef>
              <a:spcAft>
                <a:spcPts val="0"/>
              </a:spcAft>
              <a:buClrTx/>
              <a:buSzPct val="75000"/>
              <a:buFont typeface="Arial" charset="0"/>
              <a:buChar char="•"/>
              <a:tabLst/>
              <a:defRPr/>
            </a:pPr>
            <a:r>
              <a:rPr lang="nb-NO" sz="9600" baseline="0" dirty="0" smtClean="0">
                <a:solidFill>
                  <a:srgbClr val="17BDB4"/>
                </a:solidFill>
                <a:latin typeface="Calibri" charset="0"/>
                <a:ea typeface="Calibri" charset="0"/>
                <a:cs typeface="Calibri" charset="0"/>
              </a:rPr>
              <a:t>De ser helt like ut som vanlige SQL spørringer</a:t>
            </a:r>
          </a:p>
          <a:p>
            <a:pPr marL="342900" marR="0" lvl="2" indent="-342900" algn="l" defTabSz="457200" eaLnBrk="1" fontAlgn="auto" latinLnBrk="0" hangingPunct="1">
              <a:lnSpc>
                <a:spcPct val="117999"/>
              </a:lnSpc>
              <a:spcBef>
                <a:spcPts val="0"/>
              </a:spcBef>
              <a:spcAft>
                <a:spcPts val="0"/>
              </a:spcAft>
              <a:buClrTx/>
              <a:buSzPct val="75000"/>
              <a:buFont typeface="Arial" charset="0"/>
              <a:buChar char="•"/>
              <a:tabLst/>
              <a:defRPr/>
            </a:pPr>
            <a:r>
              <a:rPr lang="nb-NO" sz="9600" baseline="0" dirty="0" smtClean="0">
                <a:solidFill>
                  <a:srgbClr val="17BDB4"/>
                </a:solidFill>
                <a:latin typeface="Calibri" charset="0"/>
                <a:ea typeface="Calibri" charset="0"/>
                <a:cs typeface="Calibri" charset="0"/>
              </a:rPr>
              <a:t>Databasen fungerer helt annerledes enn en relasjonsdatabase, og det må man være klar over når man gjør spørringer også.</a:t>
            </a:r>
          </a:p>
          <a:p>
            <a:pPr marL="342900" marR="0" lvl="2" indent="-342900" algn="l" defTabSz="457200" eaLnBrk="1" fontAlgn="auto" latinLnBrk="0" hangingPunct="1">
              <a:lnSpc>
                <a:spcPct val="117999"/>
              </a:lnSpc>
              <a:spcBef>
                <a:spcPts val="0"/>
              </a:spcBef>
              <a:spcAft>
                <a:spcPts val="0"/>
              </a:spcAft>
              <a:buClrTx/>
              <a:buSzPct val="75000"/>
              <a:buFont typeface="Arial" charset="0"/>
              <a:buChar char="•"/>
              <a:tabLst/>
              <a:defRPr/>
            </a:pPr>
            <a:r>
              <a:rPr lang="nb-NO" sz="9600" baseline="0" dirty="0" smtClean="0">
                <a:solidFill>
                  <a:srgbClr val="17BDB4"/>
                </a:solidFill>
                <a:latin typeface="Calibri" charset="0"/>
                <a:ea typeface="Calibri" charset="0"/>
                <a:cs typeface="Calibri" charset="0"/>
              </a:rPr>
              <a:t>Man kan som sagt ikke spørre på andre verdier enn nøkkelen og eventuelt utvide spørringen med ”</a:t>
            </a:r>
            <a:r>
              <a:rPr lang="nb-NO" sz="9600" baseline="0" dirty="0" err="1" smtClean="0">
                <a:solidFill>
                  <a:srgbClr val="17BDB4"/>
                </a:solidFill>
                <a:latin typeface="Calibri" charset="0"/>
                <a:ea typeface="Calibri" charset="0"/>
                <a:cs typeface="Calibri" charset="0"/>
              </a:rPr>
              <a:t>clustering</a:t>
            </a:r>
            <a:r>
              <a:rPr lang="nb-NO" sz="9600" baseline="0" dirty="0" smtClean="0">
                <a:solidFill>
                  <a:srgbClr val="17BDB4"/>
                </a:solidFill>
                <a:latin typeface="Calibri" charset="0"/>
                <a:ea typeface="Calibri" charset="0"/>
                <a:cs typeface="Calibri" charset="0"/>
              </a:rPr>
              <a:t> </a:t>
            </a:r>
            <a:r>
              <a:rPr lang="nb-NO" sz="9600" baseline="0" dirty="0" err="1" smtClean="0">
                <a:solidFill>
                  <a:srgbClr val="17BDB4"/>
                </a:solidFill>
                <a:latin typeface="Calibri" charset="0"/>
                <a:ea typeface="Calibri" charset="0"/>
                <a:cs typeface="Calibri" charset="0"/>
              </a:rPr>
              <a:t>columns</a:t>
            </a:r>
            <a:r>
              <a:rPr lang="nb-NO" sz="9600" baseline="0" dirty="0" smtClean="0">
                <a:solidFill>
                  <a:srgbClr val="17BDB4"/>
                </a:solidFill>
                <a:latin typeface="Calibri" charset="0"/>
                <a:ea typeface="Calibri" charset="0"/>
                <a:cs typeface="Calibri" charset="0"/>
              </a:rPr>
              <a:t>” som er kolonnene som defineres etter første verdien i PRIMARY KEY definisjonen</a:t>
            </a:r>
          </a:p>
          <a:p>
            <a:pPr marL="342900" marR="0" lvl="2" indent="-342900" algn="l" defTabSz="457200" eaLnBrk="1" fontAlgn="auto" latinLnBrk="0" hangingPunct="1">
              <a:lnSpc>
                <a:spcPct val="117999"/>
              </a:lnSpc>
              <a:spcBef>
                <a:spcPts val="0"/>
              </a:spcBef>
              <a:spcAft>
                <a:spcPts val="0"/>
              </a:spcAft>
              <a:buClrTx/>
              <a:buSzPct val="75000"/>
              <a:buFont typeface="Arial" charset="0"/>
              <a:buChar char="•"/>
              <a:tabLst/>
              <a:defRPr/>
            </a:pPr>
            <a:r>
              <a:rPr lang="nb-NO" sz="9600" baseline="0" dirty="0" smtClean="0">
                <a:solidFill>
                  <a:srgbClr val="17BDB4"/>
                </a:solidFill>
                <a:latin typeface="Calibri" charset="0"/>
                <a:ea typeface="Calibri" charset="0"/>
                <a:cs typeface="Calibri" charset="0"/>
              </a:rPr>
              <a:t>Det finnes en del ekstra operatorer man kan sette på en spørring</a:t>
            </a:r>
          </a:p>
          <a:p>
            <a:pPr marL="342900" marR="0" lvl="2" indent="-342900" algn="l" defTabSz="457200" eaLnBrk="1" fontAlgn="auto" latinLnBrk="0" hangingPunct="1">
              <a:lnSpc>
                <a:spcPct val="117999"/>
              </a:lnSpc>
              <a:spcBef>
                <a:spcPts val="0"/>
              </a:spcBef>
              <a:spcAft>
                <a:spcPts val="0"/>
              </a:spcAft>
              <a:buClrTx/>
              <a:buSzPct val="75000"/>
              <a:buFont typeface="Arial" charset="0"/>
              <a:buChar char="•"/>
              <a:tabLst/>
              <a:defRPr/>
            </a:pPr>
            <a:r>
              <a:rPr lang="nb-NO" sz="9600" baseline="0" dirty="0" smtClean="0">
                <a:solidFill>
                  <a:srgbClr val="17BDB4"/>
                </a:solidFill>
                <a:latin typeface="Calibri" charset="0"/>
                <a:ea typeface="Calibri" charset="0"/>
                <a:cs typeface="Calibri" charset="0"/>
              </a:rPr>
              <a:t>TTL: Time to live. Hvor lenge dataene dine skal leve før de forsvinner av seg selv.</a:t>
            </a:r>
          </a:p>
          <a:p>
            <a:pPr marL="342900" marR="0" lvl="2" indent="-342900" algn="l" defTabSz="457200" eaLnBrk="1" fontAlgn="auto" latinLnBrk="0" hangingPunct="1">
              <a:lnSpc>
                <a:spcPct val="117999"/>
              </a:lnSpc>
              <a:spcBef>
                <a:spcPts val="0"/>
              </a:spcBef>
              <a:spcAft>
                <a:spcPts val="0"/>
              </a:spcAft>
              <a:buClrTx/>
              <a:buSzPct val="75000"/>
              <a:buFont typeface="Arial" charset="0"/>
              <a:buChar char="•"/>
              <a:tabLst/>
              <a:defRPr/>
            </a:pPr>
            <a:r>
              <a:rPr lang="nb-NO" sz="9600" baseline="0" dirty="0" err="1" smtClean="0">
                <a:solidFill>
                  <a:srgbClr val="17BDB4"/>
                </a:solidFill>
                <a:latin typeface="Calibri" charset="0"/>
                <a:ea typeface="Calibri" charset="0"/>
                <a:cs typeface="Calibri" charset="0"/>
              </a:rPr>
              <a:t>Lightweight</a:t>
            </a:r>
            <a:r>
              <a:rPr lang="nb-NO" sz="9600" baseline="0" dirty="0" smtClean="0">
                <a:solidFill>
                  <a:srgbClr val="17BDB4"/>
                </a:solidFill>
                <a:latin typeface="Calibri" charset="0"/>
                <a:ea typeface="Calibri" charset="0"/>
                <a:cs typeface="Calibri" charset="0"/>
              </a:rPr>
              <a:t> </a:t>
            </a:r>
            <a:r>
              <a:rPr lang="nb-NO" sz="9600" baseline="0" dirty="0" err="1" smtClean="0">
                <a:solidFill>
                  <a:srgbClr val="17BDB4"/>
                </a:solidFill>
                <a:latin typeface="Calibri" charset="0"/>
                <a:ea typeface="Calibri" charset="0"/>
                <a:cs typeface="Calibri" charset="0"/>
              </a:rPr>
              <a:t>transactions</a:t>
            </a:r>
            <a:r>
              <a:rPr lang="nb-NO" sz="9600" baseline="0" dirty="0" smtClean="0">
                <a:solidFill>
                  <a:srgbClr val="17BDB4"/>
                </a:solidFill>
                <a:latin typeface="Calibri" charset="0"/>
                <a:ea typeface="Calibri" charset="0"/>
                <a:cs typeface="Calibri" charset="0"/>
              </a:rPr>
              <a:t>: Lettvekts transaksjoner som kjøres i samme </a:t>
            </a:r>
            <a:r>
              <a:rPr lang="nb-NO" sz="9600" baseline="0" dirty="0" err="1" smtClean="0">
                <a:solidFill>
                  <a:srgbClr val="17BDB4"/>
                </a:solidFill>
                <a:latin typeface="Calibri" charset="0"/>
                <a:ea typeface="Calibri" charset="0"/>
                <a:cs typeface="Calibri" charset="0"/>
              </a:rPr>
              <a:t>context</a:t>
            </a:r>
            <a:r>
              <a:rPr lang="nb-NO" sz="9600" baseline="0" dirty="0" smtClean="0">
                <a:solidFill>
                  <a:srgbClr val="17BDB4"/>
                </a:solidFill>
                <a:latin typeface="Calibri" charset="0"/>
                <a:ea typeface="Calibri" charset="0"/>
                <a:cs typeface="Calibri" charset="0"/>
              </a:rPr>
              <a:t> som spørringen din. </a:t>
            </a:r>
            <a:br>
              <a:rPr lang="nb-NO" sz="9600" baseline="0" dirty="0" smtClean="0">
                <a:solidFill>
                  <a:srgbClr val="17BDB4"/>
                </a:solidFill>
                <a:latin typeface="Calibri" charset="0"/>
                <a:ea typeface="Calibri" charset="0"/>
                <a:cs typeface="Calibri" charset="0"/>
              </a:rPr>
            </a:br>
            <a:r>
              <a:rPr lang="nb-NO" sz="9600" baseline="0" dirty="0" smtClean="0">
                <a:solidFill>
                  <a:srgbClr val="17BDB4"/>
                </a:solidFill>
                <a:latin typeface="Calibri" charset="0"/>
                <a:ea typeface="Calibri" charset="0"/>
                <a:cs typeface="Calibri" charset="0"/>
              </a:rPr>
              <a:t>For eksempel kan man si INSERT INTO person (</a:t>
            </a:r>
            <a:r>
              <a:rPr lang="nb-NO" sz="9600" baseline="0" dirty="0" err="1" smtClean="0">
                <a:solidFill>
                  <a:srgbClr val="17BDB4"/>
                </a:solidFill>
                <a:latin typeface="Calibri" charset="0"/>
                <a:ea typeface="Calibri" charset="0"/>
                <a:cs typeface="Calibri" charset="0"/>
              </a:rPr>
              <a:t>andreas</a:t>
            </a:r>
            <a:r>
              <a:rPr lang="nb-NO" sz="9600" baseline="0" dirty="0" smtClean="0">
                <a:solidFill>
                  <a:srgbClr val="17BDB4"/>
                </a:solidFill>
                <a:latin typeface="Calibri" charset="0"/>
                <a:ea typeface="Calibri" charset="0"/>
                <a:cs typeface="Calibri" charset="0"/>
              </a:rPr>
              <a:t>) IF NOT EXISTS.</a:t>
            </a:r>
          </a:p>
          <a:p>
            <a:pPr marL="342900" marR="0" lvl="2" indent="-342900" algn="l" defTabSz="457200" eaLnBrk="1" fontAlgn="auto" latinLnBrk="0" hangingPunct="1">
              <a:lnSpc>
                <a:spcPct val="117999"/>
              </a:lnSpc>
              <a:spcBef>
                <a:spcPts val="0"/>
              </a:spcBef>
              <a:spcAft>
                <a:spcPts val="0"/>
              </a:spcAft>
              <a:buClrTx/>
              <a:buSzPct val="75000"/>
              <a:buFont typeface="Arial" charset="0"/>
              <a:buChar char="•"/>
              <a:tabLst/>
              <a:defRPr/>
            </a:pPr>
            <a:r>
              <a:rPr lang="nb-NO" sz="9600" baseline="0" dirty="0" smtClean="0">
                <a:solidFill>
                  <a:srgbClr val="17BDB4"/>
                </a:solidFill>
                <a:latin typeface="Calibri" charset="0"/>
                <a:ea typeface="Calibri" charset="0"/>
                <a:cs typeface="Calibri" charset="0"/>
              </a:rPr>
              <a:t>Det finnes mye mer også som jeg ikke skal gå inn på nå.</a:t>
            </a:r>
          </a:p>
        </p:txBody>
      </p:sp>
    </p:spTree>
    <p:extLst>
      <p:ext uri="{BB962C8B-B14F-4D97-AF65-F5344CB8AC3E}">
        <p14:creationId xmlns:p14="http://schemas.microsoft.com/office/powerpoint/2010/main" val="9994735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Shape 121"/>
          <p:cNvSpPr>
            <a:spLocks noGrp="1" noRot="1" noChangeAspect="1"/>
          </p:cNvSpPr>
          <p:nvPr>
            <p:ph type="sldImg"/>
          </p:nvPr>
        </p:nvSpPr>
        <p:spPr>
          <a:xfrm>
            <a:off x="1143000" y="685800"/>
            <a:ext cx="4572000" cy="3429000"/>
          </a:xfrm>
          <a:prstGeom prst="rect">
            <a:avLst/>
          </a:prstGeom>
        </p:spPr>
        <p:txBody>
          <a:bodyPr/>
          <a:lstStyle/>
          <a:p>
            <a:endParaRPr/>
          </a:p>
        </p:txBody>
      </p:sp>
      <p:sp>
        <p:nvSpPr>
          <p:cNvPr id="122" name="Shape 122"/>
          <p:cNvSpPr>
            <a:spLocks noGrp="1"/>
          </p:cNvSpPr>
          <p:nvPr>
            <p:ph type="body" sz="quarter" idx="1"/>
          </p:nvPr>
        </p:nvSpPr>
        <p:spPr>
          <a:prstGeom prst="rect">
            <a:avLst/>
          </a:prstGeom>
        </p:spPr>
        <p:txBody>
          <a:bodyPr/>
          <a:lstStyle/>
          <a:p>
            <a:pPr marL="342900" marR="0" lvl="2" indent="-342900" defTabSz="457200" eaLnBrk="1" fontAlgn="auto" latinLnBrk="0" hangingPunct="1">
              <a:lnSpc>
                <a:spcPct val="117999"/>
              </a:lnSpc>
              <a:spcBef>
                <a:spcPts val="0"/>
              </a:spcBef>
              <a:spcAft>
                <a:spcPts val="0"/>
              </a:spcAft>
              <a:buClrTx/>
              <a:buSzPct val="75000"/>
              <a:buFont typeface="Arial" charset="0"/>
              <a:buNone/>
              <a:tabLst/>
              <a:defRPr/>
            </a:pPr>
            <a:r>
              <a:rPr lang="nb-NO" baseline="0" dirty="0" smtClean="0"/>
              <a:t>Det er noen begrensninger med </a:t>
            </a:r>
            <a:r>
              <a:rPr lang="nb-NO" baseline="0" dirty="0" err="1" smtClean="0"/>
              <a:t>wide</a:t>
            </a:r>
            <a:r>
              <a:rPr lang="nb-NO" baseline="0" dirty="0" smtClean="0"/>
              <a:t> </a:t>
            </a:r>
            <a:r>
              <a:rPr lang="nb-NO" baseline="0" dirty="0" err="1" smtClean="0"/>
              <a:t>column</a:t>
            </a:r>
            <a:r>
              <a:rPr lang="nb-NO" baseline="0" dirty="0" smtClean="0"/>
              <a:t> stores.</a:t>
            </a:r>
          </a:p>
          <a:p>
            <a:pPr marL="342900" marR="0" lvl="2" indent="-342900" defTabSz="457200" eaLnBrk="1" fontAlgn="auto" latinLnBrk="0" hangingPunct="1">
              <a:lnSpc>
                <a:spcPct val="117999"/>
              </a:lnSpc>
              <a:spcBef>
                <a:spcPts val="0"/>
              </a:spcBef>
              <a:spcAft>
                <a:spcPts val="0"/>
              </a:spcAft>
              <a:buClrTx/>
              <a:buSzPct val="75000"/>
              <a:buFont typeface="Arial" charset="0"/>
              <a:buNone/>
              <a:tabLst/>
              <a:defRPr/>
            </a:pPr>
            <a:endParaRPr lang="nb-NO" baseline="0" dirty="0" smtClean="0"/>
          </a:p>
          <a:p>
            <a:pPr marL="342900" marR="0" lvl="2" indent="-342900" defTabSz="457200" eaLnBrk="1" fontAlgn="auto" latinLnBrk="0" hangingPunct="1">
              <a:lnSpc>
                <a:spcPct val="117999"/>
              </a:lnSpc>
              <a:spcBef>
                <a:spcPts val="0"/>
              </a:spcBef>
              <a:spcAft>
                <a:spcPts val="0"/>
              </a:spcAft>
              <a:buClrTx/>
              <a:buSzPct val="75000"/>
              <a:buFont typeface="Arial" charset="0"/>
              <a:buNone/>
              <a:tabLst/>
              <a:defRPr/>
            </a:pPr>
            <a:r>
              <a:rPr lang="nb-NO" baseline="0" dirty="0" smtClean="0"/>
              <a:t>En av de aller viktigste som er verdt å nevne er at det i all hovedsak kun er mulig å hente ut verdier basert på nøkkelen.</a:t>
            </a:r>
          </a:p>
          <a:p>
            <a:pPr marL="342900" marR="0" lvl="2" indent="-342900" defTabSz="457200" eaLnBrk="1" fontAlgn="auto" latinLnBrk="0" hangingPunct="1">
              <a:lnSpc>
                <a:spcPct val="117999"/>
              </a:lnSpc>
              <a:spcBef>
                <a:spcPts val="0"/>
              </a:spcBef>
              <a:spcAft>
                <a:spcPts val="0"/>
              </a:spcAft>
              <a:buClrTx/>
              <a:buSzPct val="75000"/>
              <a:buFont typeface="Arial" charset="0"/>
              <a:buNone/>
              <a:tabLst/>
              <a:defRPr/>
            </a:pPr>
            <a:endParaRPr lang="nb-NO" baseline="0" dirty="0" smtClean="0"/>
          </a:p>
          <a:p>
            <a:pPr marL="342900" marR="0" lvl="2" indent="-342900" defTabSz="457200" eaLnBrk="1" fontAlgn="auto" latinLnBrk="0" hangingPunct="1">
              <a:lnSpc>
                <a:spcPct val="117999"/>
              </a:lnSpc>
              <a:spcBef>
                <a:spcPts val="0"/>
              </a:spcBef>
              <a:spcAft>
                <a:spcPts val="0"/>
              </a:spcAft>
              <a:buClrTx/>
              <a:buSzPct val="75000"/>
              <a:buFont typeface="Arial" charset="0"/>
              <a:buNone/>
              <a:tabLst/>
              <a:defRPr/>
            </a:pPr>
            <a:r>
              <a:rPr lang="nb-NO" baseline="0" dirty="0" smtClean="0"/>
              <a:t>Tegningen viser et utsnitt av et </a:t>
            </a:r>
            <a:r>
              <a:rPr lang="nb-NO" baseline="0" dirty="0" err="1" smtClean="0"/>
              <a:t>HashMap</a:t>
            </a:r>
            <a:r>
              <a:rPr lang="nb-NO" baseline="0" dirty="0" smtClean="0"/>
              <a:t>, eller en </a:t>
            </a:r>
            <a:r>
              <a:rPr lang="nb-NO" baseline="0" dirty="0" err="1" smtClean="0"/>
              <a:t>HashRing</a:t>
            </a:r>
            <a:r>
              <a:rPr lang="nb-NO" baseline="0" dirty="0" smtClean="0"/>
              <a:t> som det heter i Cassandra.</a:t>
            </a:r>
          </a:p>
          <a:p>
            <a:pPr marL="342900" marR="0" lvl="2" indent="-342900" defTabSz="457200" eaLnBrk="1" fontAlgn="auto" latinLnBrk="0" hangingPunct="1">
              <a:lnSpc>
                <a:spcPct val="117999"/>
              </a:lnSpc>
              <a:spcBef>
                <a:spcPts val="0"/>
              </a:spcBef>
              <a:spcAft>
                <a:spcPts val="0"/>
              </a:spcAft>
              <a:buClrTx/>
              <a:buSzPct val="75000"/>
              <a:buFont typeface="Arial" charset="0"/>
              <a:buNone/>
              <a:tabLst/>
              <a:defRPr/>
            </a:pPr>
            <a:r>
              <a:rPr lang="nb-NO" baseline="0" dirty="0" smtClean="0"/>
              <a:t>Det er et gigantisk </a:t>
            </a:r>
            <a:r>
              <a:rPr lang="nb-NO" baseline="0" dirty="0" err="1" smtClean="0"/>
              <a:t>HashMap</a:t>
            </a:r>
            <a:r>
              <a:rPr lang="nb-NO" baseline="0" dirty="0" smtClean="0"/>
              <a:t> som ”</a:t>
            </a:r>
            <a:r>
              <a:rPr lang="nb-NO" baseline="0" dirty="0" err="1" smtClean="0"/>
              <a:t>wrapper</a:t>
            </a:r>
            <a:r>
              <a:rPr lang="nb-NO" baseline="0" dirty="0" smtClean="0"/>
              <a:t> rundt”. Når du kommer til slutten er neste </a:t>
            </a:r>
            <a:r>
              <a:rPr lang="nb-NO" baseline="0" dirty="0" err="1" smtClean="0"/>
              <a:t>verdy</a:t>
            </a:r>
            <a:r>
              <a:rPr lang="nb-NO" baseline="0" dirty="0" smtClean="0"/>
              <a:t> begynnelsen igjen... ?</a:t>
            </a:r>
          </a:p>
          <a:p>
            <a:pPr marL="342900" marR="0" lvl="2" indent="-342900" defTabSz="457200" eaLnBrk="1" fontAlgn="auto" latinLnBrk="0" hangingPunct="1">
              <a:lnSpc>
                <a:spcPct val="117999"/>
              </a:lnSpc>
              <a:spcBef>
                <a:spcPts val="0"/>
              </a:spcBef>
              <a:spcAft>
                <a:spcPts val="0"/>
              </a:spcAft>
              <a:buClrTx/>
              <a:buSzPct val="75000"/>
              <a:buFont typeface="Arial" charset="0"/>
              <a:buNone/>
              <a:tabLst/>
              <a:defRPr/>
            </a:pPr>
            <a:endParaRPr lang="nb-NO" baseline="0" dirty="0" smtClean="0"/>
          </a:p>
          <a:p>
            <a:pPr marL="342900" marR="0" lvl="2" indent="-342900" defTabSz="457200" eaLnBrk="1" fontAlgn="auto" latinLnBrk="0" hangingPunct="1">
              <a:lnSpc>
                <a:spcPct val="117999"/>
              </a:lnSpc>
              <a:spcBef>
                <a:spcPts val="0"/>
              </a:spcBef>
              <a:spcAft>
                <a:spcPts val="0"/>
              </a:spcAft>
              <a:buClrTx/>
              <a:buSzPct val="75000"/>
              <a:buFont typeface="Arial" charset="0"/>
              <a:buNone/>
              <a:tabLst/>
              <a:defRPr/>
            </a:pPr>
            <a:r>
              <a:rPr lang="nb-NO" baseline="0" dirty="0" err="1" smtClean="0"/>
              <a:t>HashRingen</a:t>
            </a:r>
            <a:r>
              <a:rPr lang="nb-NO" baseline="0" dirty="0" smtClean="0"/>
              <a:t> er på høyre side her, og fargene betyr hvilke node som er ansvarlig for det området av verdier.</a:t>
            </a:r>
          </a:p>
          <a:p>
            <a:pPr marL="342900" marR="0" lvl="2" indent="-342900" defTabSz="457200" eaLnBrk="1" fontAlgn="auto" latinLnBrk="0" hangingPunct="1">
              <a:lnSpc>
                <a:spcPct val="117999"/>
              </a:lnSpc>
              <a:spcBef>
                <a:spcPts val="0"/>
              </a:spcBef>
              <a:spcAft>
                <a:spcPts val="0"/>
              </a:spcAft>
              <a:buClrTx/>
              <a:buSzPct val="75000"/>
              <a:buFont typeface="Arial" charset="0"/>
              <a:buNone/>
              <a:tabLst/>
              <a:defRPr/>
            </a:pPr>
            <a:r>
              <a:rPr lang="nb-NO" baseline="0" dirty="0" smtClean="0"/>
              <a:t>De hvite radene på venstre side er kolonner med verdier som er lagt inn i Cassandra på nøkkelen som er merket med </a:t>
            </a:r>
            <a:r>
              <a:rPr lang="nb-NO" baseline="0" dirty="0" err="1" smtClean="0"/>
              <a:t>X</a:t>
            </a:r>
            <a:r>
              <a:rPr lang="nb-NO" baseline="0" dirty="0" smtClean="0"/>
              <a:t> i </a:t>
            </a:r>
            <a:r>
              <a:rPr lang="nb-NO" baseline="0" dirty="0" err="1" smtClean="0"/>
              <a:t>HashRingen</a:t>
            </a:r>
            <a:r>
              <a:rPr lang="nb-NO" baseline="0" dirty="0" smtClean="0"/>
              <a:t> på høyre side. De er ”koblet til” en nøkkel.</a:t>
            </a:r>
          </a:p>
          <a:p>
            <a:pPr marL="342900" marR="0" lvl="2" indent="-342900" defTabSz="457200" eaLnBrk="1" fontAlgn="auto" latinLnBrk="0" hangingPunct="1">
              <a:lnSpc>
                <a:spcPct val="117999"/>
              </a:lnSpc>
              <a:spcBef>
                <a:spcPts val="0"/>
              </a:spcBef>
              <a:spcAft>
                <a:spcPts val="0"/>
              </a:spcAft>
              <a:buClrTx/>
              <a:buSzPct val="75000"/>
              <a:buFont typeface="Arial" charset="0"/>
              <a:buNone/>
              <a:tabLst/>
              <a:defRPr/>
            </a:pPr>
            <a:endParaRPr lang="nb-NO" baseline="0" dirty="0" smtClean="0"/>
          </a:p>
          <a:p>
            <a:pPr marL="342900" marR="0" lvl="2" indent="-342900" defTabSz="457200" eaLnBrk="1" fontAlgn="auto" latinLnBrk="0" hangingPunct="1">
              <a:lnSpc>
                <a:spcPct val="117999"/>
              </a:lnSpc>
              <a:spcBef>
                <a:spcPts val="0"/>
              </a:spcBef>
              <a:spcAft>
                <a:spcPts val="0"/>
              </a:spcAft>
              <a:buClrTx/>
              <a:buSzPct val="75000"/>
              <a:buFont typeface="Arial" charset="0"/>
              <a:buNone/>
              <a:tabLst/>
              <a:defRPr/>
            </a:pPr>
            <a:r>
              <a:rPr lang="nb-NO" baseline="0" dirty="0" smtClean="0"/>
              <a:t>Som dere ser er det kun </a:t>
            </a:r>
            <a:r>
              <a:rPr lang="nb-NO" baseline="0" dirty="0" err="1" smtClean="0"/>
              <a:t>HashRingen</a:t>
            </a:r>
            <a:r>
              <a:rPr lang="nb-NO" baseline="0" dirty="0" smtClean="0"/>
              <a:t> som er tilgjengelig, og da ser dere kanskje hvorfor man ikke kan søke etter en hvilken som helst kolonne uten videre.</a:t>
            </a:r>
          </a:p>
          <a:p>
            <a:pPr marL="342900" marR="0" lvl="2" indent="-342900" defTabSz="457200" eaLnBrk="1" fontAlgn="auto" latinLnBrk="0" hangingPunct="1">
              <a:lnSpc>
                <a:spcPct val="117999"/>
              </a:lnSpc>
              <a:spcBef>
                <a:spcPts val="0"/>
              </a:spcBef>
              <a:spcAft>
                <a:spcPts val="0"/>
              </a:spcAft>
              <a:buClrTx/>
              <a:buSzPct val="75000"/>
              <a:buFont typeface="Arial" charset="0"/>
              <a:buNone/>
              <a:tabLst/>
              <a:defRPr/>
            </a:pPr>
            <a:endParaRPr lang="nb-NO" baseline="0" dirty="0" smtClean="0"/>
          </a:p>
          <a:p>
            <a:pPr marL="342900" marR="0" lvl="2" indent="-342900" defTabSz="457200" eaLnBrk="1" fontAlgn="auto" latinLnBrk="0" hangingPunct="1">
              <a:lnSpc>
                <a:spcPct val="117999"/>
              </a:lnSpc>
              <a:spcBef>
                <a:spcPts val="0"/>
              </a:spcBef>
              <a:spcAft>
                <a:spcPts val="0"/>
              </a:spcAft>
              <a:buClrTx/>
              <a:buSzPct val="75000"/>
              <a:buFont typeface="Arial" charset="0"/>
              <a:buNone/>
              <a:tabLst/>
              <a:defRPr/>
            </a:pPr>
            <a:endParaRPr lang="nb-NO" baseline="0" dirty="0" smtClean="0"/>
          </a:p>
          <a:p>
            <a:pPr marL="342900" marR="0" lvl="2" indent="-342900" defTabSz="457200" eaLnBrk="1" fontAlgn="auto" latinLnBrk="0" hangingPunct="1">
              <a:lnSpc>
                <a:spcPct val="117999"/>
              </a:lnSpc>
              <a:spcBef>
                <a:spcPts val="0"/>
              </a:spcBef>
              <a:spcAft>
                <a:spcPts val="0"/>
              </a:spcAft>
              <a:buClrTx/>
              <a:buSzPct val="75000"/>
              <a:buFont typeface="Arial" charset="0"/>
              <a:buNone/>
              <a:tabLst/>
              <a:defRPr/>
            </a:pPr>
            <a:endParaRPr lang="nb-NO" baseline="0" dirty="0" smtClean="0"/>
          </a:p>
          <a:p>
            <a:pPr marL="342900" marR="0" lvl="2" indent="-342900" defTabSz="457200" eaLnBrk="1" fontAlgn="auto" latinLnBrk="0" hangingPunct="1">
              <a:lnSpc>
                <a:spcPct val="117999"/>
              </a:lnSpc>
              <a:spcBef>
                <a:spcPts val="0"/>
              </a:spcBef>
              <a:spcAft>
                <a:spcPts val="0"/>
              </a:spcAft>
              <a:buClrTx/>
              <a:buSzPct val="75000"/>
              <a:buFont typeface="Arial" charset="0"/>
              <a:buNone/>
              <a:tabLst/>
              <a:defRPr/>
            </a:pPr>
            <a:r>
              <a:rPr lang="nb-NO" baseline="0" dirty="0" smtClean="0"/>
              <a:t>Det er litt som en Key-</a:t>
            </a:r>
            <a:r>
              <a:rPr lang="nb-NO" baseline="0" dirty="0" err="1" smtClean="0"/>
              <a:t>value</a:t>
            </a:r>
            <a:r>
              <a:rPr lang="nb-NO" baseline="0" dirty="0" smtClean="0"/>
              <a:t> store eller et </a:t>
            </a:r>
            <a:r>
              <a:rPr lang="nb-NO" baseline="0" dirty="0" err="1" smtClean="0"/>
              <a:t>map</a:t>
            </a:r>
            <a:r>
              <a:rPr lang="nb-NO" baseline="0" dirty="0" smtClean="0"/>
              <a:t>: Nøkkelen er </a:t>
            </a:r>
            <a:r>
              <a:rPr lang="nb-NO" baseline="0" dirty="0" err="1" smtClean="0"/>
              <a:t>ID’en</a:t>
            </a:r>
            <a:r>
              <a:rPr lang="nb-NO" baseline="0" dirty="0" smtClean="0"/>
              <a:t> og Value er kolonnene </a:t>
            </a:r>
            <a:r>
              <a:rPr lang="nb-NO" baseline="0" dirty="0" smtClean="0">
                <a:sym typeface="Wingdings"/>
              </a:rPr>
              <a:t></a:t>
            </a:r>
            <a:endParaRPr lang="nb-NO" baseline="0" dirty="0" smtClean="0"/>
          </a:p>
          <a:p>
            <a:pPr marL="342900" marR="0" lvl="2" indent="-342900" defTabSz="457200" eaLnBrk="1" fontAlgn="auto" latinLnBrk="0" hangingPunct="1">
              <a:lnSpc>
                <a:spcPct val="117999"/>
              </a:lnSpc>
              <a:spcBef>
                <a:spcPts val="0"/>
              </a:spcBef>
              <a:spcAft>
                <a:spcPts val="0"/>
              </a:spcAft>
              <a:buClrTx/>
              <a:buSzPct val="75000"/>
              <a:buFont typeface="Arial" charset="0"/>
              <a:buNone/>
              <a:tabLst/>
              <a:defRPr/>
            </a:pPr>
            <a:endParaRPr lang="nb-NO" baseline="0" dirty="0" smtClean="0"/>
          </a:p>
          <a:p>
            <a:pPr marL="342900" marR="0" lvl="2" indent="-342900" defTabSz="457200" eaLnBrk="1" fontAlgn="auto" latinLnBrk="0" hangingPunct="1">
              <a:lnSpc>
                <a:spcPct val="117999"/>
              </a:lnSpc>
              <a:spcBef>
                <a:spcPts val="0"/>
              </a:spcBef>
              <a:spcAft>
                <a:spcPts val="0"/>
              </a:spcAft>
              <a:buClrTx/>
              <a:buSzPct val="75000"/>
              <a:buFont typeface="Arial" charset="0"/>
              <a:buNone/>
              <a:tabLst/>
              <a:defRPr/>
            </a:pPr>
            <a:r>
              <a:rPr lang="nb-NO" baseline="0" dirty="0" smtClean="0"/>
              <a:t>Det krever at du modellerer dataene dine på en helt annen måte enn i tradisjonelle relasjonsdatabaser</a:t>
            </a:r>
          </a:p>
          <a:p>
            <a:pPr marL="342900" marR="0" lvl="2" indent="-342900" defTabSz="457200" eaLnBrk="1" fontAlgn="auto" latinLnBrk="0" hangingPunct="1">
              <a:lnSpc>
                <a:spcPct val="117999"/>
              </a:lnSpc>
              <a:spcBef>
                <a:spcPts val="0"/>
              </a:spcBef>
              <a:spcAft>
                <a:spcPts val="0"/>
              </a:spcAft>
              <a:buClrTx/>
              <a:buSzPct val="75000"/>
              <a:buFont typeface="Arial" charset="0"/>
              <a:buNone/>
              <a:tabLst/>
              <a:defRPr/>
            </a:pPr>
            <a:endParaRPr lang="nb-NO" baseline="0" dirty="0" smtClean="0"/>
          </a:p>
          <a:p>
            <a:pPr marL="342900" marR="0" lvl="2" indent="-342900" defTabSz="457200" eaLnBrk="1" fontAlgn="auto" latinLnBrk="0" hangingPunct="1">
              <a:lnSpc>
                <a:spcPct val="117999"/>
              </a:lnSpc>
              <a:spcBef>
                <a:spcPts val="0"/>
              </a:spcBef>
              <a:spcAft>
                <a:spcPts val="0"/>
              </a:spcAft>
              <a:buClrTx/>
              <a:buSzPct val="75000"/>
              <a:buFont typeface="Arial" charset="0"/>
              <a:buNone/>
              <a:tabLst/>
              <a:defRPr/>
            </a:pPr>
            <a:r>
              <a:rPr lang="nb-NO" baseline="0" dirty="0" smtClean="0"/>
              <a:t>....</a:t>
            </a:r>
            <a:endParaRPr lang="nb-NO" baseline="0" dirty="0" smtClean="0"/>
          </a:p>
        </p:txBody>
      </p:sp>
    </p:spTree>
    <p:extLst>
      <p:ext uri="{BB962C8B-B14F-4D97-AF65-F5344CB8AC3E}">
        <p14:creationId xmlns:p14="http://schemas.microsoft.com/office/powerpoint/2010/main" val="18184968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Shape 121"/>
          <p:cNvSpPr>
            <a:spLocks noGrp="1" noRot="1" noChangeAspect="1"/>
          </p:cNvSpPr>
          <p:nvPr>
            <p:ph type="sldImg"/>
          </p:nvPr>
        </p:nvSpPr>
        <p:spPr>
          <a:xfrm>
            <a:off x="1143000" y="685800"/>
            <a:ext cx="4572000" cy="3429000"/>
          </a:xfrm>
          <a:prstGeom prst="rect">
            <a:avLst/>
          </a:prstGeom>
        </p:spPr>
        <p:txBody>
          <a:bodyPr/>
          <a:lstStyle/>
          <a:p>
            <a:endParaRPr/>
          </a:p>
        </p:txBody>
      </p:sp>
      <p:sp>
        <p:nvSpPr>
          <p:cNvPr id="122" name="Shape 122"/>
          <p:cNvSpPr>
            <a:spLocks noGrp="1"/>
          </p:cNvSpPr>
          <p:nvPr>
            <p:ph type="body" sz="quarter" idx="1"/>
          </p:nvPr>
        </p:nvSpPr>
        <p:spPr>
          <a:prstGeom prst="rect">
            <a:avLst/>
          </a:prstGeom>
        </p:spPr>
        <p:txBody>
          <a:bodyPr/>
          <a:lstStyle/>
          <a:p>
            <a:pPr marL="342900" lvl="2" indent="-342900">
              <a:buSzPct val="75000"/>
              <a:buFont typeface="Arial" charset="0"/>
              <a:buChar char="•"/>
            </a:pPr>
            <a:r>
              <a:rPr lang="nb-NO" baseline="0" dirty="0" err="1" smtClean="0"/>
              <a:t>Denormalisere</a:t>
            </a:r>
            <a:r>
              <a:rPr lang="nb-NO" baseline="0" dirty="0" smtClean="0"/>
              <a:t> dataene dine</a:t>
            </a:r>
          </a:p>
          <a:p>
            <a:pPr marL="342900" lvl="2" indent="-342900">
              <a:buSzPct val="75000"/>
              <a:buFont typeface="Arial" charset="0"/>
              <a:buChar char="•"/>
            </a:pPr>
            <a:r>
              <a:rPr lang="nb-NO" baseline="0" dirty="0" smtClean="0"/>
              <a:t>Bryter med hva man lærer for relasjonsdatabaser og hva jeg lærte på skolen.</a:t>
            </a:r>
          </a:p>
          <a:p>
            <a:pPr marL="342900" lvl="2" indent="-342900">
              <a:buSzPct val="75000"/>
              <a:buFont typeface="Arial" charset="0"/>
              <a:buChar char="•"/>
            </a:pPr>
            <a:r>
              <a:rPr lang="nb-NO" baseline="0" dirty="0" smtClean="0"/>
              <a:t>Dupliserer data slik at de er lagret for rask lesing.</a:t>
            </a:r>
          </a:p>
          <a:p>
            <a:pPr marL="342900" lvl="2" indent="-342900">
              <a:buSzPct val="75000"/>
              <a:buFont typeface="Arial" charset="0"/>
              <a:buChar char="•"/>
            </a:pPr>
            <a:r>
              <a:rPr lang="nb-NO" baseline="0" dirty="0" smtClean="0"/>
              <a:t>Opp til applikasjonen og den som skriver dataene å holde de i synk.</a:t>
            </a:r>
          </a:p>
          <a:p>
            <a:pPr marL="342900" lvl="2" indent="-342900">
              <a:buSzPct val="75000"/>
              <a:buFont typeface="Arial" charset="0"/>
              <a:buChar char="•"/>
            </a:pPr>
            <a:endParaRPr lang="nb-NO" baseline="0" dirty="0" smtClean="0"/>
          </a:p>
          <a:p>
            <a:pPr marL="0" lvl="2" indent="0">
              <a:buSzPct val="75000"/>
              <a:buFont typeface="Arial" charset="0"/>
              <a:buNone/>
            </a:pPr>
            <a:r>
              <a:rPr lang="nb-NO" baseline="0" dirty="0" smtClean="0"/>
              <a:t>Ser vi på </a:t>
            </a:r>
            <a:r>
              <a:rPr lang="nb-NO" baseline="0" dirty="0" err="1" smtClean="0"/>
              <a:t>eksemplemene</a:t>
            </a:r>
            <a:r>
              <a:rPr lang="nb-NO" baseline="0" dirty="0" smtClean="0"/>
              <a:t> over er det ”vanlige” tabellen så er det </a:t>
            </a:r>
            <a:r>
              <a:rPr lang="nb-NO" b="1" baseline="0" dirty="0" err="1" smtClean="0"/>
              <a:t>user_by_id</a:t>
            </a:r>
            <a:r>
              <a:rPr lang="nb-NO" b="1" baseline="0" dirty="0" smtClean="0"/>
              <a:t>.</a:t>
            </a:r>
          </a:p>
          <a:p>
            <a:pPr marL="0" lvl="2" indent="0">
              <a:buSzPct val="75000"/>
              <a:buFont typeface="Arial" charset="0"/>
              <a:buNone/>
            </a:pPr>
            <a:endParaRPr lang="nb-NO" baseline="0" dirty="0" smtClean="0"/>
          </a:p>
          <a:p>
            <a:pPr marL="0" lvl="2" indent="0">
              <a:buSzPct val="75000"/>
              <a:buFont typeface="Arial" charset="0"/>
              <a:buNone/>
            </a:pPr>
            <a:r>
              <a:rPr lang="nb-NO" baseline="0" dirty="0" smtClean="0"/>
              <a:t>Brukertabell med id, fornavn og etternavn, hvor id er nøkkelen. </a:t>
            </a:r>
          </a:p>
          <a:p>
            <a:pPr marL="0" lvl="2" indent="0">
              <a:buSzPct val="75000"/>
              <a:buFont typeface="Arial" charset="0"/>
              <a:buNone/>
            </a:pPr>
            <a:r>
              <a:rPr lang="nb-NO" baseline="0" dirty="0" smtClean="0"/>
              <a:t>I en slik tabell er det kun </a:t>
            </a:r>
            <a:r>
              <a:rPr lang="nb-NO" baseline="0" dirty="0" err="1" smtClean="0"/>
              <a:t>id’en</a:t>
            </a:r>
            <a:r>
              <a:rPr lang="nb-NO" baseline="0" dirty="0" smtClean="0"/>
              <a:t> man kan spørre på, og spørringer som SELECT .. WHERE </a:t>
            </a:r>
            <a:r>
              <a:rPr lang="nb-NO" baseline="0" dirty="0" err="1" smtClean="0"/>
              <a:t>firstname</a:t>
            </a:r>
            <a:r>
              <a:rPr lang="nb-NO" baseline="0" dirty="0" smtClean="0"/>
              <a:t> LIKE ...; vil ikke være mulig</a:t>
            </a:r>
          </a:p>
          <a:p>
            <a:pPr marL="0" lvl="2" indent="0">
              <a:buSzPct val="75000"/>
              <a:buFont typeface="Arial" charset="0"/>
              <a:buNone/>
            </a:pPr>
            <a:endParaRPr lang="nb-NO" baseline="0" dirty="0" smtClean="0"/>
          </a:p>
          <a:p>
            <a:pPr marL="0" lvl="2" indent="0">
              <a:buSzPct val="75000"/>
              <a:buFont typeface="Arial" charset="0"/>
              <a:buNone/>
            </a:pPr>
            <a:r>
              <a:rPr lang="nb-NO" baseline="0" dirty="0" smtClean="0"/>
              <a:t>Andre eksemplet, </a:t>
            </a:r>
            <a:r>
              <a:rPr lang="nb-NO" baseline="0" dirty="0" err="1" smtClean="0"/>
              <a:t>user_by_lastname</a:t>
            </a:r>
            <a:r>
              <a:rPr lang="nb-NO" baseline="0" dirty="0" smtClean="0"/>
              <a:t>, er </a:t>
            </a:r>
            <a:r>
              <a:rPr lang="nb-NO" baseline="0" dirty="0" err="1" smtClean="0"/>
              <a:t>brukerene</a:t>
            </a:r>
            <a:r>
              <a:rPr lang="nb-NO" baseline="0" dirty="0" smtClean="0"/>
              <a:t> indeksert etter etternavn, og deretter gruppert på fornavn. </a:t>
            </a:r>
          </a:p>
          <a:p>
            <a:pPr marL="0" lvl="2" indent="0">
              <a:buSzPct val="75000"/>
              <a:buFont typeface="Arial" charset="0"/>
              <a:buNone/>
            </a:pPr>
            <a:r>
              <a:rPr lang="nb-NO" baseline="0" dirty="0" smtClean="0"/>
              <a:t>Det betyr at man må vite etternavnet til personen(e) man ønsker. </a:t>
            </a:r>
          </a:p>
        </p:txBody>
      </p:sp>
    </p:spTree>
    <p:extLst>
      <p:ext uri="{BB962C8B-B14F-4D97-AF65-F5344CB8AC3E}">
        <p14:creationId xmlns:p14="http://schemas.microsoft.com/office/powerpoint/2010/main" val="14357856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Shape 121"/>
          <p:cNvSpPr>
            <a:spLocks noGrp="1" noRot="1" noChangeAspect="1"/>
          </p:cNvSpPr>
          <p:nvPr>
            <p:ph type="sldImg"/>
          </p:nvPr>
        </p:nvSpPr>
        <p:spPr>
          <a:xfrm>
            <a:off x="1143000" y="685800"/>
            <a:ext cx="4572000" cy="3429000"/>
          </a:xfrm>
          <a:prstGeom prst="rect">
            <a:avLst/>
          </a:prstGeom>
        </p:spPr>
        <p:txBody>
          <a:bodyPr/>
          <a:lstStyle/>
          <a:p>
            <a:endParaRPr/>
          </a:p>
        </p:txBody>
      </p:sp>
      <p:sp>
        <p:nvSpPr>
          <p:cNvPr id="122" name="Shape 122"/>
          <p:cNvSpPr>
            <a:spLocks noGrp="1"/>
          </p:cNvSpPr>
          <p:nvPr>
            <p:ph type="body" sz="quarter" idx="1"/>
          </p:nvPr>
        </p:nvSpPr>
        <p:spPr>
          <a:prstGeom prst="rect">
            <a:avLst/>
          </a:prstGeom>
        </p:spPr>
        <p:txBody>
          <a:bodyPr/>
          <a:lstStyle/>
          <a:p>
            <a:pPr marL="342900" lvl="2" indent="-342900">
              <a:buSzPct val="75000"/>
              <a:buFont typeface="Arial" charset="0"/>
              <a:buChar char="•"/>
            </a:pPr>
            <a:endParaRPr lang="nb-NO" baseline="0" dirty="0" smtClean="0"/>
          </a:p>
        </p:txBody>
      </p:sp>
    </p:spTree>
    <p:extLst>
      <p:ext uri="{BB962C8B-B14F-4D97-AF65-F5344CB8AC3E}">
        <p14:creationId xmlns:p14="http://schemas.microsoft.com/office/powerpoint/2010/main" val="73680621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Shape 121"/>
          <p:cNvSpPr>
            <a:spLocks noGrp="1" noRot="1" noChangeAspect="1"/>
          </p:cNvSpPr>
          <p:nvPr>
            <p:ph type="sldImg"/>
          </p:nvPr>
        </p:nvSpPr>
        <p:spPr>
          <a:xfrm>
            <a:off x="1143000" y="685800"/>
            <a:ext cx="4572000" cy="3429000"/>
          </a:xfrm>
          <a:prstGeom prst="rect">
            <a:avLst/>
          </a:prstGeom>
        </p:spPr>
        <p:txBody>
          <a:bodyPr/>
          <a:lstStyle/>
          <a:p>
            <a:endParaRPr/>
          </a:p>
        </p:txBody>
      </p:sp>
      <p:sp>
        <p:nvSpPr>
          <p:cNvPr id="122" name="Shape 122"/>
          <p:cNvSpPr>
            <a:spLocks noGrp="1"/>
          </p:cNvSpPr>
          <p:nvPr>
            <p:ph type="body" sz="quarter" idx="1"/>
          </p:nvPr>
        </p:nvSpPr>
        <p:spPr>
          <a:prstGeom prst="rect">
            <a:avLst/>
          </a:prstGeom>
        </p:spPr>
        <p:txBody>
          <a:bodyPr/>
          <a:lstStyle/>
          <a:p>
            <a:pPr marL="0" lvl="2" indent="0">
              <a:buSzPct val="75000"/>
              <a:buFont typeface="Arial" charset="0"/>
              <a:buNone/>
            </a:pPr>
            <a:r>
              <a:rPr lang="nb-NO" baseline="0" dirty="0" smtClean="0"/>
              <a:t>Vet man kun etternavnet vil man få tilbake alle personene med dette etternavnet. </a:t>
            </a:r>
          </a:p>
          <a:p>
            <a:pPr marL="0" lvl="2" indent="0">
              <a:buSzPct val="75000"/>
              <a:buFont typeface="Arial" charset="0"/>
              <a:buNone/>
            </a:pPr>
            <a:r>
              <a:rPr lang="nb-NO" baseline="0" dirty="0" smtClean="0"/>
              <a:t>Vet man også fornavnet vil man få tilbake den personene som har etternavnet og fornavnet. </a:t>
            </a:r>
          </a:p>
          <a:p>
            <a:pPr marL="0" lvl="2" indent="0">
              <a:buSzPct val="75000"/>
              <a:buFont typeface="Arial" charset="0"/>
              <a:buNone/>
            </a:pPr>
            <a:r>
              <a:rPr lang="nb-NO" baseline="0" dirty="0" smtClean="0"/>
              <a:t>I en slik tabell må kombinasjonene av etternavn, fornavn være unik. </a:t>
            </a:r>
          </a:p>
          <a:p>
            <a:pPr marL="0" lvl="2" indent="0">
              <a:buSzPct val="75000"/>
              <a:buFont typeface="Arial" charset="0"/>
              <a:buNone/>
            </a:pPr>
            <a:r>
              <a:rPr lang="nb-NO" baseline="0" dirty="0" smtClean="0"/>
              <a:t>Samme som gjelder for PRIMARY KEY i en relasjonsdatabase.</a:t>
            </a:r>
          </a:p>
        </p:txBody>
      </p:sp>
    </p:spTree>
    <p:extLst>
      <p:ext uri="{BB962C8B-B14F-4D97-AF65-F5344CB8AC3E}">
        <p14:creationId xmlns:p14="http://schemas.microsoft.com/office/powerpoint/2010/main" val="10512324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Shape 121"/>
          <p:cNvSpPr>
            <a:spLocks noGrp="1" noRot="1" noChangeAspect="1"/>
          </p:cNvSpPr>
          <p:nvPr>
            <p:ph type="sldImg"/>
          </p:nvPr>
        </p:nvSpPr>
        <p:spPr>
          <a:xfrm>
            <a:off x="1143000" y="685800"/>
            <a:ext cx="4572000" cy="3429000"/>
          </a:xfrm>
          <a:prstGeom prst="rect">
            <a:avLst/>
          </a:prstGeom>
        </p:spPr>
        <p:txBody>
          <a:bodyPr/>
          <a:lstStyle/>
          <a:p>
            <a:endParaRPr/>
          </a:p>
        </p:txBody>
      </p:sp>
      <p:sp>
        <p:nvSpPr>
          <p:cNvPr id="122" name="Shape 122"/>
          <p:cNvSpPr>
            <a:spLocks noGrp="1"/>
          </p:cNvSpPr>
          <p:nvPr>
            <p:ph type="body" sz="quarter" idx="1"/>
          </p:nvPr>
        </p:nvSpPr>
        <p:spPr>
          <a:prstGeom prst="rect">
            <a:avLst/>
          </a:prstGeom>
        </p:spPr>
        <p:txBody>
          <a:bodyPr/>
          <a:lstStyle/>
          <a:p>
            <a:pPr marL="342900" lvl="2" indent="-342900">
              <a:buSzPct val="75000"/>
              <a:buFont typeface="Arial" charset="0"/>
              <a:buChar char="•"/>
            </a:pPr>
            <a:r>
              <a:rPr lang="nb-NO" baseline="0" dirty="0" smtClean="0"/>
              <a:t>Men hvem bruker dette?</a:t>
            </a:r>
          </a:p>
          <a:p>
            <a:pPr marL="342900" lvl="2" indent="-342900">
              <a:buSzPct val="75000"/>
              <a:buFont typeface="Arial" charset="0"/>
              <a:buChar char="•"/>
            </a:pPr>
            <a:r>
              <a:rPr lang="nb-NO" baseline="0" dirty="0" smtClean="0"/>
              <a:t>Har man bruk for det egentlig?</a:t>
            </a:r>
          </a:p>
          <a:p>
            <a:pPr marL="342900" lvl="2" indent="-342900">
              <a:buSzPct val="75000"/>
              <a:buFont typeface="Arial" charset="0"/>
              <a:buChar char="•"/>
            </a:pPr>
            <a:r>
              <a:rPr lang="nb-NO" baseline="0" dirty="0" smtClean="0"/>
              <a:t>Hvilken skala brukes det i?</a:t>
            </a:r>
          </a:p>
        </p:txBody>
      </p:sp>
    </p:spTree>
    <p:extLst>
      <p:ext uri="{BB962C8B-B14F-4D97-AF65-F5344CB8AC3E}">
        <p14:creationId xmlns:p14="http://schemas.microsoft.com/office/powerpoint/2010/main" val="19972313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Shape 121"/>
          <p:cNvSpPr>
            <a:spLocks noGrp="1" noRot="1" noChangeAspect="1"/>
          </p:cNvSpPr>
          <p:nvPr>
            <p:ph type="sldImg"/>
          </p:nvPr>
        </p:nvSpPr>
        <p:spPr>
          <a:xfrm>
            <a:off x="1143000" y="685800"/>
            <a:ext cx="4572000" cy="3429000"/>
          </a:xfrm>
          <a:prstGeom prst="rect">
            <a:avLst/>
          </a:prstGeom>
        </p:spPr>
        <p:txBody>
          <a:bodyPr/>
          <a:lstStyle/>
          <a:p>
            <a:endParaRPr/>
          </a:p>
        </p:txBody>
      </p:sp>
      <p:sp>
        <p:nvSpPr>
          <p:cNvPr id="122" name="Shape 122"/>
          <p:cNvSpPr>
            <a:spLocks noGrp="1"/>
          </p:cNvSpPr>
          <p:nvPr>
            <p:ph type="body" sz="quarter" idx="1"/>
          </p:nvPr>
        </p:nvSpPr>
        <p:spPr>
          <a:prstGeom prst="rect">
            <a:avLst/>
          </a:prstGeom>
        </p:spPr>
        <p:txBody>
          <a:bodyPr/>
          <a:lstStyle/>
          <a:p>
            <a:pPr marL="0" lvl="2" indent="0">
              <a:buSzPct val="75000"/>
              <a:buFont typeface="Arial" charset="0"/>
              <a:buNone/>
            </a:pPr>
            <a:r>
              <a:rPr lang="nb-NO" baseline="0" dirty="0" smtClean="0"/>
              <a:t>Først må det nevnes at det ble gjort en </a:t>
            </a:r>
            <a:r>
              <a:rPr lang="nb-NO" baseline="0" dirty="0" err="1" smtClean="0"/>
              <a:t>benchmark</a:t>
            </a:r>
            <a:r>
              <a:rPr lang="nb-NO" baseline="0" dirty="0" smtClean="0"/>
              <a:t> av Cassandra tilbake i 2011:</a:t>
            </a:r>
          </a:p>
          <a:p>
            <a:pPr marL="0" lvl="2" indent="0">
              <a:buSzPct val="75000"/>
              <a:buFont typeface="Arial" charset="0"/>
              <a:buNone/>
            </a:pPr>
            <a:endParaRPr lang="nb-NO" baseline="0" dirty="0" smtClean="0"/>
          </a:p>
          <a:p>
            <a:pPr marL="342900" lvl="2" indent="-342900">
              <a:buSzPct val="75000"/>
              <a:buFont typeface="Arial" charset="0"/>
              <a:buChar char="•"/>
            </a:pPr>
            <a:r>
              <a:rPr lang="nb-NO" baseline="0" dirty="0" smtClean="0"/>
              <a:t>”</a:t>
            </a:r>
            <a:r>
              <a:rPr lang="nb-NO" baseline="0" dirty="0" smtClean="0"/>
              <a:t>One million </a:t>
            </a:r>
            <a:r>
              <a:rPr lang="nb-NO" baseline="0" dirty="0" err="1" smtClean="0"/>
              <a:t>writes</a:t>
            </a:r>
            <a:r>
              <a:rPr lang="nb-NO" baseline="0" dirty="0" smtClean="0"/>
              <a:t> per </a:t>
            </a:r>
            <a:r>
              <a:rPr lang="nb-NO" baseline="0" dirty="0" err="1" smtClean="0"/>
              <a:t>second</a:t>
            </a:r>
            <a:r>
              <a:rPr lang="nb-NO" baseline="0" dirty="0" smtClean="0"/>
              <a:t>”</a:t>
            </a:r>
          </a:p>
          <a:p>
            <a:pPr marL="342900" lvl="2" indent="-342900">
              <a:buSzPct val="75000"/>
              <a:buFont typeface="Arial" charset="0"/>
              <a:buChar char="•"/>
            </a:pPr>
            <a:r>
              <a:rPr lang="nb-NO" baseline="0" dirty="0" smtClean="0"/>
              <a:t>Første </a:t>
            </a:r>
            <a:r>
              <a:rPr lang="nb-NO" baseline="0" dirty="0" err="1" smtClean="0"/>
              <a:t>Benchmarken</a:t>
            </a:r>
            <a:r>
              <a:rPr lang="nb-NO" baseline="0" dirty="0" smtClean="0"/>
              <a:t> gjort med 1 million </a:t>
            </a:r>
            <a:r>
              <a:rPr lang="nb-NO" baseline="0" dirty="0" err="1" smtClean="0"/>
              <a:t>writes</a:t>
            </a:r>
            <a:r>
              <a:rPr lang="nb-NO" baseline="0" dirty="0" smtClean="0"/>
              <a:t> var </a:t>
            </a:r>
            <a:r>
              <a:rPr lang="nb-NO" baseline="0" dirty="0" smtClean="0"/>
              <a:t>av </a:t>
            </a:r>
            <a:r>
              <a:rPr lang="nb-NO" baseline="0" dirty="0" err="1" smtClean="0"/>
              <a:t>Netflix</a:t>
            </a:r>
            <a:endParaRPr lang="nb-NO" baseline="0" dirty="0" smtClean="0"/>
          </a:p>
          <a:p>
            <a:pPr marL="342900" lvl="2" indent="-342900">
              <a:buSzPct val="75000"/>
              <a:buFont typeface="Arial" charset="0"/>
              <a:buChar char="•"/>
            </a:pPr>
            <a:r>
              <a:rPr lang="nb-NO" baseline="0" dirty="0" smtClean="0"/>
              <a:t>Beviste at Cassandra klarte 1 million </a:t>
            </a:r>
            <a:r>
              <a:rPr lang="nb-NO" baseline="0" dirty="0" err="1" smtClean="0"/>
              <a:t>writes</a:t>
            </a:r>
            <a:r>
              <a:rPr lang="nb-NO" baseline="0" dirty="0" smtClean="0"/>
              <a:t>/sec</a:t>
            </a:r>
          </a:p>
          <a:p>
            <a:pPr marL="342900" lvl="2" indent="-342900">
              <a:buSzPct val="75000"/>
              <a:buFont typeface="Arial" charset="0"/>
              <a:buChar char="•"/>
            </a:pPr>
            <a:r>
              <a:rPr lang="nb-NO" baseline="0" dirty="0" smtClean="0"/>
              <a:t>Mye har skjedd etter </a:t>
            </a:r>
            <a:r>
              <a:rPr lang="nb-NO" baseline="0" dirty="0" smtClean="0"/>
              <a:t>det</a:t>
            </a:r>
          </a:p>
          <a:p>
            <a:pPr marL="342900" lvl="2" indent="-342900">
              <a:buSzPct val="75000"/>
              <a:buFont typeface="Arial" charset="0"/>
              <a:buChar char="•"/>
            </a:pPr>
            <a:r>
              <a:rPr lang="nb-NO" baseline="0" dirty="0" smtClean="0"/>
              <a:t>Flere </a:t>
            </a:r>
            <a:r>
              <a:rPr lang="nb-NO" baseline="0" dirty="0" err="1" smtClean="0"/>
              <a:t>benchmarks</a:t>
            </a:r>
            <a:r>
              <a:rPr lang="nb-NO" baseline="0" dirty="0" smtClean="0"/>
              <a:t> er gjort etter dette med bedre resultat</a:t>
            </a:r>
            <a:endParaRPr lang="nb-NO" baseline="0" dirty="0" smtClean="0"/>
          </a:p>
          <a:p>
            <a:pPr marL="342900" lvl="2" indent="-342900">
              <a:buSzPct val="75000"/>
              <a:buFont typeface="Arial" charset="0"/>
              <a:buChar char="•"/>
            </a:pPr>
            <a:r>
              <a:rPr lang="nb-NO" baseline="0" dirty="0" smtClean="0"/>
              <a:t>Sier litt om hva som er mulig</a:t>
            </a:r>
          </a:p>
          <a:p>
            <a:pPr marL="342900" lvl="2" indent="-342900">
              <a:buSzPct val="75000"/>
              <a:buFont typeface="Arial" charset="0"/>
              <a:buChar char="•"/>
            </a:pPr>
            <a:r>
              <a:rPr lang="nb-NO" baseline="0" dirty="0" smtClean="0"/>
              <a:t>Men hvordan er det mulig?</a:t>
            </a:r>
          </a:p>
          <a:p>
            <a:pPr marL="342900" lvl="2" indent="-342900">
              <a:buSzPct val="75000"/>
              <a:buFont typeface="Arial" charset="0"/>
              <a:buChar char="•"/>
            </a:pPr>
            <a:endParaRPr lang="nb-NO" baseline="0" dirty="0" smtClean="0"/>
          </a:p>
        </p:txBody>
      </p:sp>
    </p:spTree>
    <p:extLst>
      <p:ext uri="{BB962C8B-B14F-4D97-AF65-F5344CB8AC3E}">
        <p14:creationId xmlns:p14="http://schemas.microsoft.com/office/powerpoint/2010/main" val="89893706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Shape 121"/>
          <p:cNvSpPr>
            <a:spLocks noGrp="1" noRot="1" noChangeAspect="1"/>
          </p:cNvSpPr>
          <p:nvPr>
            <p:ph type="sldImg"/>
          </p:nvPr>
        </p:nvSpPr>
        <p:spPr>
          <a:xfrm>
            <a:off x="1143000" y="685800"/>
            <a:ext cx="4572000" cy="3429000"/>
          </a:xfrm>
          <a:prstGeom prst="rect">
            <a:avLst/>
          </a:prstGeom>
        </p:spPr>
        <p:txBody>
          <a:bodyPr/>
          <a:lstStyle/>
          <a:p>
            <a:endParaRPr/>
          </a:p>
        </p:txBody>
      </p:sp>
      <p:sp>
        <p:nvSpPr>
          <p:cNvPr id="122" name="Shape 122"/>
          <p:cNvSpPr>
            <a:spLocks noGrp="1"/>
          </p:cNvSpPr>
          <p:nvPr>
            <p:ph type="body" sz="quarter" idx="1"/>
          </p:nvPr>
        </p:nvSpPr>
        <p:spPr>
          <a:prstGeom prst="rect">
            <a:avLst/>
          </a:prstGeom>
        </p:spPr>
        <p:txBody>
          <a:bodyPr/>
          <a:lstStyle/>
          <a:p>
            <a:pPr marL="0" marR="0" lvl="2" indent="0" defTabSz="457200" eaLnBrk="1" fontAlgn="auto" latinLnBrk="0" hangingPunct="1">
              <a:lnSpc>
                <a:spcPct val="117999"/>
              </a:lnSpc>
              <a:spcBef>
                <a:spcPts val="0"/>
              </a:spcBef>
              <a:spcAft>
                <a:spcPts val="0"/>
              </a:spcAft>
              <a:buClrTx/>
              <a:buSzPct val="75000"/>
              <a:buFont typeface="Arial" charset="0"/>
              <a:buNone/>
              <a:tabLst/>
              <a:defRPr/>
            </a:pPr>
            <a:r>
              <a:rPr lang="nb-NO" baseline="0" dirty="0" err="1" smtClean="0"/>
              <a:t>Netflix</a:t>
            </a:r>
            <a:endParaRPr lang="nb-NO" baseline="0" dirty="0" smtClean="0"/>
          </a:p>
          <a:p>
            <a:pPr marL="0" marR="0" lvl="2" indent="0" defTabSz="457200" eaLnBrk="1" fontAlgn="auto" latinLnBrk="0" hangingPunct="1">
              <a:lnSpc>
                <a:spcPct val="117999"/>
              </a:lnSpc>
              <a:spcBef>
                <a:spcPts val="0"/>
              </a:spcBef>
              <a:spcAft>
                <a:spcPts val="0"/>
              </a:spcAft>
              <a:buClrTx/>
              <a:buSzPct val="75000"/>
              <a:buFont typeface="Arial" charset="0"/>
              <a:buNone/>
              <a:tabLst/>
              <a:defRPr/>
            </a:pPr>
            <a:endParaRPr lang="nb-NO" baseline="0" dirty="0" smtClean="0"/>
          </a:p>
          <a:p>
            <a:pPr marL="0" marR="0" lvl="2" indent="0" defTabSz="457200" eaLnBrk="1" fontAlgn="auto" latinLnBrk="0" hangingPunct="1">
              <a:lnSpc>
                <a:spcPct val="117999"/>
              </a:lnSpc>
              <a:spcBef>
                <a:spcPts val="0"/>
              </a:spcBef>
              <a:spcAft>
                <a:spcPts val="0"/>
              </a:spcAft>
              <a:buClrTx/>
              <a:buSzPct val="75000"/>
              <a:buFont typeface="Arial" charset="0"/>
              <a:buNone/>
              <a:tabLst/>
              <a:defRPr/>
            </a:pPr>
            <a:r>
              <a:rPr lang="nb-NO" baseline="0" dirty="0" smtClean="0"/>
              <a:t>Over 2.500 noder i produksjon! Det var det største antallet noder til en annen kjent aktør kom på banen som jeg kommer til snart</a:t>
            </a:r>
          </a:p>
          <a:p>
            <a:pPr marL="0" marR="0" lvl="2" indent="0" defTabSz="457200" eaLnBrk="1" fontAlgn="auto" latinLnBrk="0" hangingPunct="1">
              <a:lnSpc>
                <a:spcPct val="117999"/>
              </a:lnSpc>
              <a:spcBef>
                <a:spcPts val="0"/>
              </a:spcBef>
              <a:spcAft>
                <a:spcPts val="0"/>
              </a:spcAft>
              <a:buClrTx/>
              <a:buSzPct val="75000"/>
              <a:buFont typeface="Arial" charset="0"/>
              <a:buNone/>
              <a:tabLst/>
              <a:defRPr/>
            </a:pPr>
            <a:endParaRPr lang="nb-NO" baseline="0" dirty="0" smtClean="0"/>
          </a:p>
          <a:p>
            <a:pPr marL="0" marR="0" lvl="2" indent="0" defTabSz="457200" eaLnBrk="1" fontAlgn="auto" latinLnBrk="0" hangingPunct="1">
              <a:lnSpc>
                <a:spcPct val="117999"/>
              </a:lnSpc>
              <a:spcBef>
                <a:spcPts val="0"/>
              </a:spcBef>
              <a:spcAft>
                <a:spcPts val="0"/>
              </a:spcAft>
              <a:buClrTx/>
              <a:buSzPct val="75000"/>
              <a:buFont typeface="Arial" charset="0"/>
              <a:buNone/>
              <a:tabLst/>
              <a:defRPr/>
            </a:pPr>
            <a:r>
              <a:rPr lang="nb-NO" baseline="0" dirty="0" smtClean="0"/>
              <a:t>Brukes blant annet til å huske hvor langt du er kommet i filmene du ser</a:t>
            </a:r>
          </a:p>
          <a:p>
            <a:pPr marL="0" marR="0" lvl="2" indent="0" defTabSz="457200" eaLnBrk="1" fontAlgn="auto" latinLnBrk="0" hangingPunct="1">
              <a:lnSpc>
                <a:spcPct val="117999"/>
              </a:lnSpc>
              <a:spcBef>
                <a:spcPts val="0"/>
              </a:spcBef>
              <a:spcAft>
                <a:spcPts val="0"/>
              </a:spcAft>
              <a:buClrTx/>
              <a:buSzPct val="75000"/>
              <a:buFont typeface="Arial" charset="0"/>
              <a:buNone/>
              <a:tabLst/>
              <a:defRPr/>
            </a:pPr>
            <a:endParaRPr lang="nb-NO" baseline="0" dirty="0" smtClean="0"/>
          </a:p>
          <a:p>
            <a:pPr marL="0" marR="0" lvl="2" indent="0" defTabSz="457200" eaLnBrk="1" fontAlgn="auto" latinLnBrk="0" hangingPunct="1">
              <a:lnSpc>
                <a:spcPct val="117999"/>
              </a:lnSpc>
              <a:spcBef>
                <a:spcPts val="0"/>
              </a:spcBef>
              <a:spcAft>
                <a:spcPts val="0"/>
              </a:spcAft>
              <a:buClrTx/>
              <a:buSzPct val="75000"/>
              <a:buFont typeface="Arial" charset="0"/>
              <a:buNone/>
              <a:tabLst/>
              <a:defRPr/>
            </a:pPr>
            <a:r>
              <a:rPr lang="nb-NO" baseline="0" dirty="0" smtClean="0"/>
              <a:t>En av de aller første til å ta i bruk Cassandra etter at </a:t>
            </a:r>
            <a:r>
              <a:rPr lang="nb-NO" baseline="0" dirty="0" err="1" smtClean="0"/>
              <a:t>Facebook</a:t>
            </a:r>
            <a:r>
              <a:rPr lang="nb-NO" baseline="0" dirty="0" smtClean="0"/>
              <a:t> </a:t>
            </a:r>
            <a:r>
              <a:rPr lang="nb-NO" baseline="0" dirty="0" err="1" smtClean="0"/>
              <a:t>open</a:t>
            </a:r>
            <a:r>
              <a:rPr lang="nb-NO" baseline="0" dirty="0" smtClean="0"/>
              <a:t> </a:t>
            </a:r>
            <a:r>
              <a:rPr lang="nb-NO" baseline="0" dirty="0" err="1" smtClean="0"/>
              <a:t>sourcet</a:t>
            </a:r>
            <a:r>
              <a:rPr lang="nb-NO" baseline="0" dirty="0" smtClean="0"/>
              <a:t> det i 2008</a:t>
            </a:r>
            <a:endParaRPr lang="nb-NO" baseline="0" dirty="0" smtClean="0"/>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endParaRPr lang="nb-NO" baseline="0" dirty="0" smtClean="0"/>
          </a:p>
        </p:txBody>
      </p:sp>
    </p:spTree>
    <p:extLst>
      <p:ext uri="{BB962C8B-B14F-4D97-AF65-F5344CB8AC3E}">
        <p14:creationId xmlns:p14="http://schemas.microsoft.com/office/powerpoint/2010/main" val="75998883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Shape 121"/>
          <p:cNvSpPr>
            <a:spLocks noGrp="1" noRot="1" noChangeAspect="1"/>
          </p:cNvSpPr>
          <p:nvPr>
            <p:ph type="sldImg"/>
          </p:nvPr>
        </p:nvSpPr>
        <p:spPr>
          <a:xfrm>
            <a:off x="1143000" y="685800"/>
            <a:ext cx="4572000" cy="3429000"/>
          </a:xfrm>
          <a:prstGeom prst="rect">
            <a:avLst/>
          </a:prstGeom>
        </p:spPr>
        <p:txBody>
          <a:bodyPr/>
          <a:lstStyle/>
          <a:p>
            <a:endParaRPr/>
          </a:p>
        </p:txBody>
      </p:sp>
      <p:sp>
        <p:nvSpPr>
          <p:cNvPr id="122" name="Shape 122"/>
          <p:cNvSpPr>
            <a:spLocks noGrp="1"/>
          </p:cNvSpPr>
          <p:nvPr>
            <p:ph type="body" sz="quarter" idx="1"/>
          </p:nvPr>
        </p:nvSpPr>
        <p:spPr>
          <a:prstGeom prst="rect">
            <a:avLst/>
          </a:prstGeom>
        </p:spPr>
        <p:txBody>
          <a:bodyPr/>
          <a:lstStyle/>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endParaRPr lang="nb-NO" baseline="0" dirty="0" smtClean="0"/>
          </a:p>
        </p:txBody>
      </p:sp>
    </p:spTree>
    <p:extLst>
      <p:ext uri="{BB962C8B-B14F-4D97-AF65-F5344CB8AC3E}">
        <p14:creationId xmlns:p14="http://schemas.microsoft.com/office/powerpoint/2010/main" val="163682049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Shape 121"/>
          <p:cNvSpPr>
            <a:spLocks noGrp="1" noRot="1" noChangeAspect="1"/>
          </p:cNvSpPr>
          <p:nvPr>
            <p:ph type="sldImg"/>
          </p:nvPr>
        </p:nvSpPr>
        <p:spPr>
          <a:xfrm>
            <a:off x="1143000" y="685800"/>
            <a:ext cx="4572000" cy="3429000"/>
          </a:xfrm>
          <a:prstGeom prst="rect">
            <a:avLst/>
          </a:prstGeom>
        </p:spPr>
        <p:txBody>
          <a:bodyPr/>
          <a:lstStyle/>
          <a:p>
            <a:endParaRPr/>
          </a:p>
        </p:txBody>
      </p:sp>
      <p:sp>
        <p:nvSpPr>
          <p:cNvPr id="122" name="Shape 122"/>
          <p:cNvSpPr>
            <a:spLocks noGrp="1"/>
          </p:cNvSpPr>
          <p:nvPr>
            <p:ph type="body" sz="quarter" idx="1"/>
          </p:nvPr>
        </p:nvSpPr>
        <p:spPr>
          <a:prstGeom prst="rect">
            <a:avLst/>
          </a:prstGeom>
        </p:spPr>
        <p:txBody>
          <a:bodyPr/>
          <a:lstStyle/>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aseline="0" dirty="0" smtClean="0"/>
              <a:t>Apple &gt; 75.000 noder i produksjon i September 2014, sies at de har over 100.000 nå!</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endParaRPr lang="nb-NO" baseline="0" dirty="0" smtClean="0"/>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aseline="0" dirty="0" smtClean="0"/>
              <a:t>Sier lite om hva det brukes til</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aseline="0" dirty="0" smtClean="0"/>
              <a:t>Basert på jobbannonser og diverse utsagn litt </a:t>
            </a:r>
            <a:r>
              <a:rPr lang="nb-NO" baseline="0" dirty="0" err="1" smtClean="0"/>
              <a:t>off-the-record</a:t>
            </a:r>
            <a:endParaRPr lang="nb-NO" baseline="0" dirty="0" smtClean="0"/>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aseline="0" dirty="0" err="1" smtClean="0"/>
              <a:t>Backend</a:t>
            </a:r>
            <a:r>
              <a:rPr lang="nb-NO" baseline="0" dirty="0" smtClean="0"/>
              <a:t> til </a:t>
            </a:r>
            <a:r>
              <a:rPr lang="nb-NO" baseline="0" dirty="0" err="1" smtClean="0"/>
              <a:t>iCloud</a:t>
            </a:r>
            <a:r>
              <a:rPr lang="nb-NO" baseline="0" dirty="0" smtClean="0"/>
              <a:t>, </a:t>
            </a:r>
            <a:r>
              <a:rPr lang="nb-NO" baseline="0" dirty="0" err="1" smtClean="0"/>
              <a:t>Imessage</a:t>
            </a:r>
            <a:r>
              <a:rPr lang="nb-NO" baseline="0" dirty="0" smtClean="0"/>
              <a:t> og iTunes</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endParaRPr lang="nb-NO" baseline="0" dirty="0" smtClean="0"/>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aseline="0" dirty="0" smtClean="0"/>
              <a:t>Sikkert forstår &gt; Firmaene har ENORME mengder data</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aseline="0" dirty="0" smtClean="0"/>
              <a:t>Tradisjonelle verktøy holder ikke</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aseline="0" dirty="0" smtClean="0"/>
              <a:t>De må klare å ta i mot så mye data</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aseline="0" dirty="0" smtClean="0"/>
              <a:t>Prosessere og lagre det</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aseline="0" dirty="0" smtClean="0"/>
              <a:t>Mye kanskje i </a:t>
            </a:r>
            <a:r>
              <a:rPr lang="nb-NO" baseline="0" dirty="0" err="1" smtClean="0"/>
              <a:t>sanntid</a:t>
            </a:r>
            <a:endParaRPr lang="nb-NO" baseline="0" dirty="0" smtClean="0"/>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aseline="0" dirty="0" smtClean="0"/>
              <a:t>Alltid være tilgjengelig for </a:t>
            </a:r>
            <a:r>
              <a:rPr lang="nb-NO" baseline="0" dirty="0" err="1" smtClean="0"/>
              <a:t>brukerene</a:t>
            </a:r>
            <a:endParaRPr lang="nb-NO" baseline="0" dirty="0" smtClean="0"/>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aseline="0" dirty="0" smtClean="0"/>
              <a:t>Svar umiddelbart</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aseline="0" dirty="0" smtClean="0"/>
              <a:t>Brukere kan bli utålmodige, gå til andre leverandører etc. </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aseline="0" dirty="0" smtClean="0"/>
              <a:t>Hvis de ikke oppfyller disse ønskene, eller kravene, så taper de kunder</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aseline="0" dirty="0" smtClean="0"/>
              <a:t>I </a:t>
            </a:r>
            <a:r>
              <a:rPr lang="nb-NO" baseline="0" dirty="0" err="1" smtClean="0"/>
              <a:t>værste</a:t>
            </a:r>
            <a:r>
              <a:rPr lang="nb-NO" baseline="0" dirty="0" smtClean="0"/>
              <a:t> fall går de konkurs. Spesielt gjelder det for </a:t>
            </a:r>
            <a:r>
              <a:rPr lang="nb-NO" baseline="0" dirty="0" err="1" smtClean="0"/>
              <a:t>Netflix</a:t>
            </a:r>
            <a:r>
              <a:rPr lang="nb-NO" baseline="0" dirty="0" smtClean="0"/>
              <a:t> og </a:t>
            </a:r>
            <a:r>
              <a:rPr lang="nb-NO" baseline="0" dirty="0" err="1" smtClean="0"/>
              <a:t>Spotify</a:t>
            </a:r>
            <a:r>
              <a:rPr lang="nb-NO" baseline="0" dirty="0" smtClean="0"/>
              <a:t>, og til en viss grad Apple i eksemplene over</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endParaRPr lang="nb-NO" baseline="0" dirty="0" smtClean="0"/>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endParaRPr lang="nb-NO" baseline="0" dirty="0" smtClean="0"/>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aseline="0" dirty="0" smtClean="0"/>
              <a:t>Det finnes mange flere også:</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aseline="0" dirty="0" err="1" smtClean="0"/>
              <a:t>Instagram</a:t>
            </a:r>
            <a:r>
              <a:rPr lang="nb-NO" baseline="0" dirty="0" smtClean="0"/>
              <a:t>, </a:t>
            </a:r>
            <a:r>
              <a:rPr lang="nb-NO" baseline="0" dirty="0" err="1" smtClean="0"/>
              <a:t>Ebay</a:t>
            </a:r>
            <a:r>
              <a:rPr lang="nb-NO" baseline="0" dirty="0" smtClean="0"/>
              <a:t>, Cern, og </a:t>
            </a:r>
            <a:r>
              <a:rPr lang="nb-NO" baseline="0" dirty="0" err="1" smtClean="0"/>
              <a:t>Tidal</a:t>
            </a:r>
            <a:r>
              <a:rPr lang="nb-NO" baseline="0" dirty="0" smtClean="0"/>
              <a:t> og </a:t>
            </a:r>
            <a:r>
              <a:rPr lang="nb-NO" baseline="0" dirty="0" err="1" smtClean="0"/>
              <a:t>FINN.no</a:t>
            </a:r>
            <a:r>
              <a:rPr lang="nb-NO" baseline="0" dirty="0" smtClean="0"/>
              <a:t> her hjemme.</a:t>
            </a:r>
            <a:endParaRPr lang="nb-NO" baseline="0" dirty="0" smtClean="0"/>
          </a:p>
        </p:txBody>
      </p:sp>
    </p:spTree>
    <p:extLst>
      <p:ext uri="{BB962C8B-B14F-4D97-AF65-F5344CB8AC3E}">
        <p14:creationId xmlns:p14="http://schemas.microsoft.com/office/powerpoint/2010/main" val="22109792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Shape 121"/>
          <p:cNvSpPr>
            <a:spLocks noGrp="1" noRot="1" noChangeAspect="1"/>
          </p:cNvSpPr>
          <p:nvPr>
            <p:ph type="sldImg"/>
          </p:nvPr>
        </p:nvSpPr>
        <p:spPr>
          <a:xfrm>
            <a:off x="1143000" y="685800"/>
            <a:ext cx="4572000" cy="3429000"/>
          </a:xfrm>
          <a:prstGeom prst="rect">
            <a:avLst/>
          </a:prstGeom>
        </p:spPr>
        <p:txBody>
          <a:bodyPr/>
          <a:lstStyle/>
          <a:p>
            <a:endParaRPr/>
          </a:p>
        </p:txBody>
      </p:sp>
      <p:sp>
        <p:nvSpPr>
          <p:cNvPr id="122" name="Shape 122"/>
          <p:cNvSpPr>
            <a:spLocks noGrp="1"/>
          </p:cNvSpPr>
          <p:nvPr>
            <p:ph type="body" sz="quarter" idx="1"/>
          </p:nvPr>
        </p:nvSpPr>
        <p:spPr>
          <a:prstGeom prst="rect">
            <a:avLst/>
          </a:prstGeom>
        </p:spPr>
        <p:txBody>
          <a:bodyPr/>
          <a:lstStyle/>
          <a:p>
            <a:pPr marL="342900" lvl="2" indent="-342900">
              <a:buSzPct val="75000"/>
              <a:buFont typeface="Arial" charset="0"/>
              <a:buChar char="•"/>
            </a:pPr>
            <a:r>
              <a:rPr lang="nb-NO" baseline="0" dirty="0" smtClean="0"/>
              <a:t>Cassandra er godt egnet for applikasjoner og løsninger som skal håndtere mye data, for eksempel:</a:t>
            </a:r>
          </a:p>
          <a:p>
            <a:pPr marL="342900" lvl="2" indent="-342900">
              <a:buSzPct val="75000"/>
              <a:buFont typeface="Arial" charset="0"/>
              <a:buChar char="•"/>
            </a:pPr>
            <a:r>
              <a:rPr lang="nb-NO" baseline="0" dirty="0" err="1" smtClean="0"/>
              <a:t>Internet</a:t>
            </a:r>
            <a:r>
              <a:rPr lang="nb-NO" baseline="0" dirty="0" smtClean="0"/>
              <a:t> </a:t>
            </a:r>
            <a:r>
              <a:rPr lang="nb-NO" baseline="0" dirty="0" err="1" smtClean="0"/>
              <a:t>of</a:t>
            </a:r>
            <a:r>
              <a:rPr lang="nb-NO" baseline="0" dirty="0" smtClean="0"/>
              <a:t> </a:t>
            </a:r>
            <a:r>
              <a:rPr lang="nb-NO" baseline="0" dirty="0" err="1" smtClean="0"/>
              <a:t>things</a:t>
            </a:r>
            <a:endParaRPr lang="nb-NO" baseline="0" dirty="0" smtClean="0"/>
          </a:p>
          <a:p>
            <a:pPr marL="342900" lvl="2" indent="-342900">
              <a:buSzPct val="75000"/>
              <a:buFont typeface="Arial" charset="0"/>
              <a:buChar char="•"/>
            </a:pPr>
            <a:r>
              <a:rPr lang="nb-NO" baseline="0" dirty="0" smtClean="0"/>
              <a:t>Meldingstjenester</a:t>
            </a:r>
          </a:p>
          <a:p>
            <a:pPr marL="342900" lvl="2" indent="-342900">
              <a:buSzPct val="75000"/>
              <a:buFont typeface="Arial" charset="0"/>
              <a:buChar char="•"/>
            </a:pPr>
            <a:r>
              <a:rPr lang="nb-NO" baseline="0" dirty="0" err="1" smtClean="0"/>
              <a:t>Webstatistikk</a:t>
            </a:r>
            <a:endParaRPr lang="nb-NO" baseline="0" dirty="0" smtClean="0"/>
          </a:p>
          <a:p>
            <a:pPr marL="342900" lvl="2" indent="-342900">
              <a:buSzPct val="75000"/>
              <a:buFont typeface="Arial" charset="0"/>
              <a:buChar char="•"/>
            </a:pPr>
            <a:r>
              <a:rPr lang="nb-NO" baseline="0" dirty="0" err="1" smtClean="0"/>
              <a:t>Osv</a:t>
            </a:r>
            <a:endParaRPr lang="nb-NO" baseline="0" dirty="0" smtClean="0"/>
          </a:p>
          <a:p>
            <a:pPr marL="342900" lvl="2" indent="-342900">
              <a:buSzPct val="75000"/>
              <a:buFont typeface="Arial" charset="0"/>
              <a:buChar char="•"/>
            </a:pPr>
            <a:endParaRPr lang="nb-NO" baseline="0" dirty="0" smtClean="0"/>
          </a:p>
          <a:p>
            <a:pPr marL="342900" lvl="2" indent="-342900">
              <a:buSzPct val="75000"/>
              <a:buFont typeface="Arial" charset="0"/>
              <a:buChar char="•"/>
            </a:pPr>
            <a:r>
              <a:rPr lang="nb-NO" baseline="0" dirty="0" smtClean="0"/>
              <a:t>Selv om mange av de kjente selskapene som bruker det har enorme mengder data og kanskje urealistiske </a:t>
            </a:r>
            <a:r>
              <a:rPr lang="nb-NO" baseline="0" dirty="0" err="1" smtClean="0"/>
              <a:t>use</a:t>
            </a:r>
            <a:r>
              <a:rPr lang="nb-NO" baseline="0" dirty="0" smtClean="0"/>
              <a:t> cases for oss i lille Norge, er det ikke bare i slike tilfeller Cassandra og </a:t>
            </a:r>
            <a:r>
              <a:rPr lang="nb-NO" baseline="0" dirty="0" err="1" smtClean="0"/>
              <a:t>Wide</a:t>
            </a:r>
            <a:r>
              <a:rPr lang="nb-NO" baseline="0" dirty="0" smtClean="0"/>
              <a:t> </a:t>
            </a:r>
            <a:r>
              <a:rPr lang="nb-NO" baseline="0" dirty="0" err="1" smtClean="0"/>
              <a:t>Column</a:t>
            </a:r>
            <a:r>
              <a:rPr lang="nb-NO" baseline="0" dirty="0" smtClean="0"/>
              <a:t> Stores er egnet</a:t>
            </a:r>
          </a:p>
          <a:p>
            <a:pPr marL="342900" lvl="2" indent="-342900">
              <a:buSzPct val="75000"/>
              <a:buFont typeface="Arial" charset="0"/>
              <a:buChar char="•"/>
            </a:pPr>
            <a:r>
              <a:rPr lang="nb-NO" baseline="0" dirty="0" smtClean="0"/>
              <a:t>Du kan fint kjøre Cassandra og ha nytte av det med et fåtall noder. I bunn og grunn trenger du kun </a:t>
            </a:r>
            <a:r>
              <a:rPr lang="nb-NO" baseline="0" dirty="0" err="1" smtClean="0"/>
              <a:t>èn</a:t>
            </a:r>
            <a:r>
              <a:rPr lang="nb-NO" baseline="0" dirty="0" smtClean="0"/>
              <a:t> node, men det er anbefalt å ha minst tre for å få noe nytte av funksjonaliteten som er innebygd i Cassandra. </a:t>
            </a:r>
          </a:p>
          <a:p>
            <a:pPr marL="342900" lvl="2" indent="-342900">
              <a:buSzPct val="75000"/>
              <a:buFont typeface="Arial" charset="0"/>
              <a:buChar char="•"/>
            </a:pPr>
            <a:r>
              <a:rPr lang="nb-NO" baseline="0" dirty="0" smtClean="0"/>
              <a:t>Selv om du har lite datavolum har du kanskje behov for:</a:t>
            </a:r>
          </a:p>
          <a:p>
            <a:pPr marL="342900" lvl="2" indent="-342900">
              <a:buSzPct val="75000"/>
              <a:buFont typeface="Arial" charset="0"/>
              <a:buChar char="•"/>
            </a:pPr>
            <a:r>
              <a:rPr lang="nb-NO" baseline="0" dirty="0" smtClean="0"/>
              <a:t>Enten å enkelt kunne skalere opp ved behov. Det er veldig enkelt å utvide et Cassandra </a:t>
            </a:r>
            <a:r>
              <a:rPr lang="nb-NO" baseline="0" dirty="0" err="1" smtClean="0"/>
              <a:t>cluster</a:t>
            </a:r>
            <a:r>
              <a:rPr lang="nb-NO" baseline="0" dirty="0" smtClean="0"/>
              <a:t> for å oppnå høyere </a:t>
            </a:r>
            <a:r>
              <a:rPr lang="nb-NO" baseline="0" dirty="0" err="1" smtClean="0"/>
              <a:t>throughput</a:t>
            </a:r>
            <a:r>
              <a:rPr lang="nb-NO" baseline="0" dirty="0" smtClean="0"/>
              <a:t>; altså flere </a:t>
            </a:r>
            <a:r>
              <a:rPr lang="nb-NO" baseline="0" dirty="0" err="1" smtClean="0"/>
              <a:t>requester</a:t>
            </a:r>
            <a:r>
              <a:rPr lang="nb-NO" baseline="0" dirty="0" smtClean="0"/>
              <a:t> i sekundet, mer lagringsplass og mer prosesseringskraft. </a:t>
            </a:r>
          </a:p>
          <a:p>
            <a:pPr marL="342900" lvl="2" indent="-342900">
              <a:buSzPct val="75000"/>
              <a:buFont typeface="Arial" charset="0"/>
              <a:buChar char="•"/>
            </a:pPr>
            <a:r>
              <a:rPr lang="nb-NO" baseline="0" dirty="0" smtClean="0"/>
              <a:t>Du har et krav om å alltid være tilgjengelig eller høy </a:t>
            </a:r>
            <a:r>
              <a:rPr lang="nb-NO" baseline="0" dirty="0" err="1" smtClean="0"/>
              <a:t>oppetid</a:t>
            </a:r>
            <a:r>
              <a:rPr lang="nb-NO" baseline="0" dirty="0" smtClean="0"/>
              <a:t>. Enten du trenger å ha konsistente data eller ei kan Cassandra tilby dette langt bedre enn hva eksisterende relasjonsdatabaser kan. Den er bygget for </a:t>
            </a:r>
            <a:r>
              <a:rPr lang="nb-NO" baseline="0" dirty="0" err="1" smtClean="0"/>
              <a:t>f.eks</a:t>
            </a:r>
            <a:r>
              <a:rPr lang="nb-NO" baseline="0" dirty="0" smtClean="0"/>
              <a:t> enkelt å håndtere </a:t>
            </a:r>
            <a:r>
              <a:rPr lang="nb-NO" baseline="0" dirty="0" err="1" smtClean="0"/>
              <a:t>multi-datacenter</a:t>
            </a:r>
            <a:r>
              <a:rPr lang="nb-NO" baseline="0" dirty="0" smtClean="0"/>
              <a:t> </a:t>
            </a:r>
            <a:r>
              <a:rPr lang="nb-NO" baseline="0" dirty="0" err="1" smtClean="0"/>
              <a:t>deployment</a:t>
            </a:r>
            <a:r>
              <a:rPr lang="nb-NO" baseline="0" dirty="0" smtClean="0"/>
              <a:t>. Det vil si at du kan </a:t>
            </a:r>
            <a:r>
              <a:rPr lang="nb-NO" baseline="0" dirty="0" err="1" smtClean="0"/>
              <a:t>deploye</a:t>
            </a:r>
            <a:r>
              <a:rPr lang="nb-NO" baseline="0" dirty="0" smtClean="0"/>
              <a:t> databasen over flere datasentre som snakker sammen og fungerer som ett </a:t>
            </a:r>
            <a:r>
              <a:rPr lang="nb-NO" baseline="0" dirty="0" err="1" smtClean="0"/>
              <a:t>cluster</a:t>
            </a:r>
            <a:r>
              <a:rPr lang="nb-NO" baseline="0" dirty="0" smtClean="0"/>
              <a:t>. Vil være tilgjengelig selv når hele datasentre går ned. En annen fordel er hvor enkelt det er å flytte data nærmere </a:t>
            </a:r>
            <a:r>
              <a:rPr lang="nb-NO" baseline="0" dirty="0" err="1" smtClean="0"/>
              <a:t>brukerene</a:t>
            </a:r>
            <a:r>
              <a:rPr lang="nb-NO" baseline="0" dirty="0" smtClean="0"/>
              <a:t> sine på denne måten, uten å bygge ekstra funksjonalitet på toppen.</a:t>
            </a:r>
          </a:p>
          <a:p>
            <a:pPr marL="342900" lvl="2" indent="-342900">
              <a:buSzPct val="75000"/>
              <a:buFont typeface="Arial" charset="0"/>
              <a:buChar char="•"/>
            </a:pPr>
            <a:r>
              <a:rPr lang="nb-NO" baseline="0" dirty="0" smtClean="0"/>
              <a:t>Eller du kan bare ha behov for å være robust mot hardware feil på enkeltmaskiner. Du kan da kjøre opp flere maskiner ved siden av hverandre som fungerer som ett </a:t>
            </a:r>
            <a:r>
              <a:rPr lang="nb-NO" baseline="0" dirty="0" err="1" smtClean="0"/>
              <a:t>cluster</a:t>
            </a:r>
            <a:r>
              <a:rPr lang="nb-NO" baseline="0" dirty="0" smtClean="0"/>
              <a:t>, og vil fortsette å fungere selv når en eller flere av maskinene går offline eller feiler av en eller annen grunn.</a:t>
            </a:r>
          </a:p>
        </p:txBody>
      </p:sp>
    </p:spTree>
    <p:extLst>
      <p:ext uri="{BB962C8B-B14F-4D97-AF65-F5344CB8AC3E}">
        <p14:creationId xmlns:p14="http://schemas.microsoft.com/office/powerpoint/2010/main" val="181630047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Shape 121"/>
          <p:cNvSpPr>
            <a:spLocks noGrp="1" noRot="1" noChangeAspect="1"/>
          </p:cNvSpPr>
          <p:nvPr>
            <p:ph type="sldImg"/>
          </p:nvPr>
        </p:nvSpPr>
        <p:spPr>
          <a:xfrm>
            <a:off x="1143000" y="685800"/>
            <a:ext cx="4572000" cy="3429000"/>
          </a:xfrm>
          <a:prstGeom prst="rect">
            <a:avLst/>
          </a:prstGeom>
        </p:spPr>
        <p:txBody>
          <a:bodyPr/>
          <a:lstStyle/>
          <a:p>
            <a:endParaRPr/>
          </a:p>
        </p:txBody>
      </p:sp>
      <p:sp>
        <p:nvSpPr>
          <p:cNvPr id="122" name="Shape 122"/>
          <p:cNvSpPr>
            <a:spLocks noGrp="1"/>
          </p:cNvSpPr>
          <p:nvPr>
            <p:ph type="body" sz="quarter" idx="1"/>
          </p:nvPr>
        </p:nvSpPr>
        <p:spPr>
          <a:prstGeom prst="rect">
            <a:avLst/>
          </a:prstGeom>
        </p:spPr>
        <p:txBody>
          <a:bodyPr/>
          <a:lstStyle/>
          <a:p>
            <a:pPr marL="0" lvl="2" indent="0">
              <a:buSzPct val="75000"/>
              <a:buFont typeface="Arial" charset="0"/>
              <a:buNone/>
            </a:pPr>
            <a:endParaRPr lang="nb-NO" baseline="0" dirty="0" smtClean="0"/>
          </a:p>
        </p:txBody>
      </p:sp>
    </p:spTree>
    <p:extLst>
      <p:ext uri="{BB962C8B-B14F-4D97-AF65-F5344CB8AC3E}">
        <p14:creationId xmlns:p14="http://schemas.microsoft.com/office/powerpoint/2010/main" val="134499090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Shape 121"/>
          <p:cNvSpPr>
            <a:spLocks noGrp="1" noRot="1" noChangeAspect="1"/>
          </p:cNvSpPr>
          <p:nvPr>
            <p:ph type="sldImg"/>
          </p:nvPr>
        </p:nvSpPr>
        <p:spPr>
          <a:xfrm>
            <a:off x="1143000" y="685800"/>
            <a:ext cx="4572000" cy="3429000"/>
          </a:xfrm>
          <a:prstGeom prst="rect">
            <a:avLst/>
          </a:prstGeom>
        </p:spPr>
        <p:txBody>
          <a:bodyPr/>
          <a:lstStyle/>
          <a:p>
            <a:endParaRPr/>
          </a:p>
        </p:txBody>
      </p:sp>
      <p:sp>
        <p:nvSpPr>
          <p:cNvPr id="122" name="Shape 122"/>
          <p:cNvSpPr>
            <a:spLocks noGrp="1"/>
          </p:cNvSpPr>
          <p:nvPr>
            <p:ph type="body" sz="quarter" idx="1"/>
          </p:nvPr>
        </p:nvSpPr>
        <p:spPr>
          <a:prstGeom prst="rect">
            <a:avLst/>
          </a:prstGeom>
        </p:spPr>
        <p:txBody>
          <a:bodyPr/>
          <a:lstStyle/>
          <a:p>
            <a:pPr marL="342900" lvl="2" indent="-342900">
              <a:buSzPct val="75000"/>
              <a:buFont typeface="Arial" charset="0"/>
              <a:buChar char="•"/>
            </a:pPr>
            <a:r>
              <a:rPr lang="nb-NO" baseline="0" dirty="0" smtClean="0"/>
              <a:t>Cassandra er godt egnet for applikasjoner og løsninger som skal håndtere mye data, for eksempel:</a:t>
            </a:r>
          </a:p>
          <a:p>
            <a:pPr marL="342900" lvl="2" indent="-342900">
              <a:buSzPct val="75000"/>
              <a:buFont typeface="Arial" charset="0"/>
              <a:buChar char="•"/>
            </a:pPr>
            <a:r>
              <a:rPr lang="nb-NO" baseline="0" dirty="0" err="1" smtClean="0"/>
              <a:t>Internet</a:t>
            </a:r>
            <a:r>
              <a:rPr lang="nb-NO" baseline="0" dirty="0" smtClean="0"/>
              <a:t> </a:t>
            </a:r>
            <a:r>
              <a:rPr lang="nb-NO" baseline="0" dirty="0" err="1" smtClean="0"/>
              <a:t>of</a:t>
            </a:r>
            <a:r>
              <a:rPr lang="nb-NO" baseline="0" dirty="0" smtClean="0"/>
              <a:t> </a:t>
            </a:r>
            <a:r>
              <a:rPr lang="nb-NO" baseline="0" dirty="0" err="1" smtClean="0"/>
              <a:t>things</a:t>
            </a:r>
            <a:endParaRPr lang="nb-NO" baseline="0" dirty="0" smtClean="0"/>
          </a:p>
          <a:p>
            <a:pPr marL="342900" lvl="2" indent="-342900">
              <a:buSzPct val="75000"/>
              <a:buFont typeface="Arial" charset="0"/>
              <a:buChar char="•"/>
            </a:pPr>
            <a:r>
              <a:rPr lang="nb-NO" baseline="0" dirty="0" smtClean="0"/>
              <a:t>Meldingstjenester</a:t>
            </a:r>
          </a:p>
          <a:p>
            <a:pPr marL="342900" lvl="2" indent="-342900">
              <a:buSzPct val="75000"/>
              <a:buFont typeface="Arial" charset="0"/>
              <a:buChar char="•"/>
            </a:pPr>
            <a:r>
              <a:rPr lang="nb-NO" baseline="0" dirty="0" err="1" smtClean="0"/>
              <a:t>Webstatistikk</a:t>
            </a:r>
            <a:endParaRPr lang="nb-NO" baseline="0" dirty="0" smtClean="0"/>
          </a:p>
          <a:p>
            <a:pPr marL="342900" lvl="2" indent="-342900">
              <a:buSzPct val="75000"/>
              <a:buFont typeface="Arial" charset="0"/>
              <a:buChar char="•"/>
            </a:pPr>
            <a:r>
              <a:rPr lang="nb-NO" baseline="0" dirty="0" err="1" smtClean="0"/>
              <a:t>Osv</a:t>
            </a:r>
            <a:endParaRPr lang="nb-NO" baseline="0" dirty="0" smtClean="0"/>
          </a:p>
          <a:p>
            <a:pPr marL="342900" lvl="2" indent="-342900">
              <a:buSzPct val="75000"/>
              <a:buFont typeface="Arial" charset="0"/>
              <a:buChar char="•"/>
            </a:pPr>
            <a:endParaRPr lang="nb-NO" baseline="0" dirty="0" smtClean="0"/>
          </a:p>
          <a:p>
            <a:pPr marL="342900" lvl="2" indent="-342900">
              <a:buSzPct val="75000"/>
              <a:buFont typeface="Arial" charset="0"/>
              <a:buChar char="•"/>
            </a:pPr>
            <a:r>
              <a:rPr lang="nb-NO" baseline="0" dirty="0" smtClean="0"/>
              <a:t>Selv om mange av de kjente selskapene som bruker det har enorme mengder data og kanskje urealistiske </a:t>
            </a:r>
            <a:r>
              <a:rPr lang="nb-NO" baseline="0" dirty="0" err="1" smtClean="0"/>
              <a:t>use</a:t>
            </a:r>
            <a:r>
              <a:rPr lang="nb-NO" baseline="0" dirty="0" smtClean="0"/>
              <a:t> cases for oss i lille Norge, er det ikke bare i slike tilfeller Cassandra og </a:t>
            </a:r>
            <a:r>
              <a:rPr lang="nb-NO" baseline="0" dirty="0" err="1" smtClean="0"/>
              <a:t>Wide</a:t>
            </a:r>
            <a:r>
              <a:rPr lang="nb-NO" baseline="0" dirty="0" smtClean="0"/>
              <a:t> </a:t>
            </a:r>
            <a:r>
              <a:rPr lang="nb-NO" baseline="0" dirty="0" err="1" smtClean="0"/>
              <a:t>Column</a:t>
            </a:r>
            <a:r>
              <a:rPr lang="nb-NO" baseline="0" dirty="0" smtClean="0"/>
              <a:t> Stores er egnet</a:t>
            </a:r>
          </a:p>
          <a:p>
            <a:pPr marL="342900" lvl="2" indent="-342900">
              <a:buSzPct val="75000"/>
              <a:buFont typeface="Arial" charset="0"/>
              <a:buChar char="•"/>
            </a:pPr>
            <a:r>
              <a:rPr lang="nb-NO" baseline="0" dirty="0" smtClean="0"/>
              <a:t>Du kan fint kjøre Cassandra og ha nytte av det med et fåtall noder. I bunn og grunn trenger du kun </a:t>
            </a:r>
            <a:r>
              <a:rPr lang="nb-NO" baseline="0" dirty="0" err="1" smtClean="0"/>
              <a:t>èn</a:t>
            </a:r>
            <a:r>
              <a:rPr lang="nb-NO" baseline="0" dirty="0" smtClean="0"/>
              <a:t> node, men det er anbefalt å ha minst tre for å få noe nytte av funksjonaliteten som er innebygd i Cassandra. </a:t>
            </a:r>
          </a:p>
          <a:p>
            <a:pPr marL="342900" lvl="2" indent="-342900">
              <a:buSzPct val="75000"/>
              <a:buFont typeface="Arial" charset="0"/>
              <a:buChar char="•"/>
            </a:pPr>
            <a:r>
              <a:rPr lang="nb-NO" baseline="0" dirty="0" smtClean="0"/>
              <a:t>Selv om du har lite datavolum har du kanskje behov for:</a:t>
            </a:r>
          </a:p>
          <a:p>
            <a:pPr marL="342900" lvl="2" indent="-342900">
              <a:buSzPct val="75000"/>
              <a:buFont typeface="Arial" charset="0"/>
              <a:buChar char="•"/>
            </a:pPr>
            <a:r>
              <a:rPr lang="nb-NO" baseline="0" dirty="0" smtClean="0"/>
              <a:t>Enten å enkelt kunne skalere opp ved behov. Det er veldig enkelt å utvide et Cassandra </a:t>
            </a:r>
            <a:r>
              <a:rPr lang="nb-NO" baseline="0" dirty="0" err="1" smtClean="0"/>
              <a:t>cluster</a:t>
            </a:r>
            <a:r>
              <a:rPr lang="nb-NO" baseline="0" dirty="0" smtClean="0"/>
              <a:t> for å oppnå høyere </a:t>
            </a:r>
            <a:r>
              <a:rPr lang="nb-NO" baseline="0" dirty="0" err="1" smtClean="0"/>
              <a:t>throughput</a:t>
            </a:r>
            <a:r>
              <a:rPr lang="nb-NO" baseline="0" dirty="0" smtClean="0"/>
              <a:t>; altså flere </a:t>
            </a:r>
            <a:r>
              <a:rPr lang="nb-NO" baseline="0" dirty="0" err="1" smtClean="0"/>
              <a:t>requester</a:t>
            </a:r>
            <a:r>
              <a:rPr lang="nb-NO" baseline="0" dirty="0" smtClean="0"/>
              <a:t> i sekundet, mer lagringsplass og mer prosesseringskraft. </a:t>
            </a:r>
          </a:p>
          <a:p>
            <a:pPr marL="342900" lvl="2" indent="-342900">
              <a:buSzPct val="75000"/>
              <a:buFont typeface="Arial" charset="0"/>
              <a:buChar char="•"/>
            </a:pPr>
            <a:r>
              <a:rPr lang="nb-NO" baseline="0" dirty="0" smtClean="0"/>
              <a:t>Du har et krav om å alltid være tilgjengelig eller høy </a:t>
            </a:r>
            <a:r>
              <a:rPr lang="nb-NO" baseline="0" dirty="0" err="1" smtClean="0"/>
              <a:t>oppetid</a:t>
            </a:r>
            <a:r>
              <a:rPr lang="nb-NO" baseline="0" dirty="0" smtClean="0"/>
              <a:t>. Enten du trenger å ha konsistente data eller ei kan Cassandra tilby dette langt bedre enn hva eksisterende relasjonsdatabaser kan. Den er bygget for </a:t>
            </a:r>
            <a:r>
              <a:rPr lang="nb-NO" baseline="0" dirty="0" err="1" smtClean="0"/>
              <a:t>f.eks</a:t>
            </a:r>
            <a:r>
              <a:rPr lang="nb-NO" baseline="0" dirty="0" smtClean="0"/>
              <a:t> enkelt å håndtere </a:t>
            </a:r>
            <a:r>
              <a:rPr lang="nb-NO" baseline="0" dirty="0" err="1" smtClean="0"/>
              <a:t>multi-datacenter</a:t>
            </a:r>
            <a:r>
              <a:rPr lang="nb-NO" baseline="0" dirty="0" smtClean="0"/>
              <a:t> </a:t>
            </a:r>
            <a:r>
              <a:rPr lang="nb-NO" baseline="0" dirty="0" err="1" smtClean="0"/>
              <a:t>deployment</a:t>
            </a:r>
            <a:r>
              <a:rPr lang="nb-NO" baseline="0" dirty="0" smtClean="0"/>
              <a:t>. Det vil si at du kan </a:t>
            </a:r>
            <a:r>
              <a:rPr lang="nb-NO" baseline="0" dirty="0" err="1" smtClean="0"/>
              <a:t>deploye</a:t>
            </a:r>
            <a:r>
              <a:rPr lang="nb-NO" baseline="0" dirty="0" smtClean="0"/>
              <a:t> databasen over flere datasentre som snakker sammen og fungerer som ett </a:t>
            </a:r>
            <a:r>
              <a:rPr lang="nb-NO" baseline="0" dirty="0" err="1" smtClean="0"/>
              <a:t>cluster</a:t>
            </a:r>
            <a:r>
              <a:rPr lang="nb-NO" baseline="0" dirty="0" smtClean="0"/>
              <a:t>. Vil være tilgjengelig selv når hele datasentre går ned. En annen fordel er hvor enkelt det er å flytte data nærmere </a:t>
            </a:r>
            <a:r>
              <a:rPr lang="nb-NO" baseline="0" dirty="0" err="1" smtClean="0"/>
              <a:t>brukerene</a:t>
            </a:r>
            <a:r>
              <a:rPr lang="nb-NO" baseline="0" dirty="0" smtClean="0"/>
              <a:t> sine på denne måten, uten å bygge ekstra funksjonalitet på toppen.</a:t>
            </a:r>
          </a:p>
          <a:p>
            <a:pPr marL="342900" lvl="2" indent="-342900">
              <a:buSzPct val="75000"/>
              <a:buFont typeface="Arial" charset="0"/>
              <a:buChar char="•"/>
            </a:pPr>
            <a:r>
              <a:rPr lang="nb-NO" baseline="0" dirty="0" smtClean="0"/>
              <a:t>Eller du kan bare ha behov for å være robust mot hardware feil på enkeltmaskiner. Du kan da kjøre opp flere maskiner ved siden av hverandre som fungerer som ett </a:t>
            </a:r>
            <a:r>
              <a:rPr lang="nb-NO" baseline="0" dirty="0" err="1" smtClean="0"/>
              <a:t>cluster</a:t>
            </a:r>
            <a:r>
              <a:rPr lang="nb-NO" baseline="0" dirty="0" smtClean="0"/>
              <a:t>, og vil fortsette å fungere selv når en eller flere av maskinene går offline eller feiler av en eller annen grunn.</a:t>
            </a:r>
          </a:p>
        </p:txBody>
      </p:sp>
    </p:spTree>
    <p:extLst>
      <p:ext uri="{BB962C8B-B14F-4D97-AF65-F5344CB8AC3E}">
        <p14:creationId xmlns:p14="http://schemas.microsoft.com/office/powerpoint/2010/main" val="11445514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Shape 121"/>
          <p:cNvSpPr>
            <a:spLocks noGrp="1" noRot="1" noChangeAspect="1"/>
          </p:cNvSpPr>
          <p:nvPr>
            <p:ph type="sldImg"/>
          </p:nvPr>
        </p:nvSpPr>
        <p:spPr>
          <a:xfrm>
            <a:off x="1143000" y="685800"/>
            <a:ext cx="4572000" cy="3429000"/>
          </a:xfrm>
          <a:prstGeom prst="rect">
            <a:avLst/>
          </a:prstGeom>
        </p:spPr>
        <p:txBody>
          <a:bodyPr/>
          <a:lstStyle/>
          <a:p>
            <a:endParaRPr/>
          </a:p>
        </p:txBody>
      </p:sp>
      <p:sp>
        <p:nvSpPr>
          <p:cNvPr id="122" name="Shape 122"/>
          <p:cNvSpPr>
            <a:spLocks noGrp="1"/>
          </p:cNvSpPr>
          <p:nvPr>
            <p:ph type="body" sz="quarter" idx="1"/>
          </p:nvPr>
        </p:nvSpPr>
        <p:spPr>
          <a:prstGeom prst="rect">
            <a:avLst/>
          </a:prstGeom>
        </p:spPr>
        <p:txBody>
          <a:bodyPr/>
          <a:lstStyle/>
          <a:p>
            <a:pPr marL="342900" marR="0" lvl="2" indent="-342900" defTabSz="457200" eaLnBrk="1" fontAlgn="auto" latinLnBrk="0" hangingPunct="1">
              <a:lnSpc>
                <a:spcPct val="117999"/>
              </a:lnSpc>
              <a:spcBef>
                <a:spcPts val="0"/>
              </a:spcBef>
              <a:spcAft>
                <a:spcPts val="0"/>
              </a:spcAft>
              <a:buClrTx/>
              <a:buSzPct val="75000"/>
              <a:buFont typeface="Arial" charset="0"/>
              <a:buNone/>
              <a:tabLst/>
              <a:defRPr/>
            </a:pPr>
            <a:endParaRPr lang="nb-NO" baseline="0" dirty="0" smtClean="0"/>
          </a:p>
        </p:txBody>
      </p:sp>
    </p:spTree>
    <p:extLst>
      <p:ext uri="{BB962C8B-B14F-4D97-AF65-F5344CB8AC3E}">
        <p14:creationId xmlns:p14="http://schemas.microsoft.com/office/powerpoint/2010/main" val="2954134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Shape 121"/>
          <p:cNvSpPr>
            <a:spLocks noGrp="1" noRot="1" noChangeAspect="1"/>
          </p:cNvSpPr>
          <p:nvPr>
            <p:ph type="sldImg"/>
          </p:nvPr>
        </p:nvSpPr>
        <p:spPr>
          <a:xfrm>
            <a:off x="1143000" y="685800"/>
            <a:ext cx="4572000" cy="3429000"/>
          </a:xfrm>
          <a:prstGeom prst="rect">
            <a:avLst/>
          </a:prstGeom>
        </p:spPr>
        <p:txBody>
          <a:bodyPr/>
          <a:lstStyle/>
          <a:p>
            <a:endParaRPr/>
          </a:p>
        </p:txBody>
      </p:sp>
      <p:sp>
        <p:nvSpPr>
          <p:cNvPr id="122" name="Shape 122"/>
          <p:cNvSpPr>
            <a:spLocks noGrp="1"/>
          </p:cNvSpPr>
          <p:nvPr>
            <p:ph type="body" sz="quarter" idx="1"/>
          </p:nvPr>
        </p:nvSpPr>
        <p:spPr>
          <a:prstGeom prst="rect">
            <a:avLst/>
          </a:prstGeom>
        </p:spPr>
        <p:txBody>
          <a:bodyPr/>
          <a:lstStyle/>
          <a:p>
            <a:pPr marL="0" lvl="2" indent="0" algn="l">
              <a:buSzPct val="75000"/>
              <a:buFont typeface="Arial" charset="0"/>
              <a:buNone/>
            </a:pPr>
            <a:r>
              <a:rPr lang="nb-NO" baseline="0" dirty="0" smtClean="0"/>
              <a:t>En type </a:t>
            </a:r>
            <a:r>
              <a:rPr lang="nb-NO" baseline="0" dirty="0" err="1" smtClean="0"/>
              <a:t>NoSQL</a:t>
            </a:r>
            <a:r>
              <a:rPr lang="nb-NO" baseline="0" dirty="0" smtClean="0"/>
              <a:t> databaser.</a:t>
            </a:r>
          </a:p>
          <a:p>
            <a:pPr marL="0" lvl="2" indent="0" algn="l">
              <a:buSzPct val="75000"/>
              <a:buFont typeface="Arial" charset="0"/>
              <a:buNone/>
            </a:pPr>
            <a:endParaRPr lang="nb-NO" baseline="0" dirty="0" smtClean="0"/>
          </a:p>
          <a:p>
            <a:pPr marL="0" marR="0" lvl="2" indent="0" algn="l" defTabSz="457200" eaLnBrk="1" fontAlgn="auto" latinLnBrk="0" hangingPunct="1">
              <a:lnSpc>
                <a:spcPct val="117999"/>
              </a:lnSpc>
              <a:spcBef>
                <a:spcPts val="0"/>
              </a:spcBef>
              <a:spcAft>
                <a:spcPts val="0"/>
              </a:spcAft>
              <a:buClrTx/>
              <a:buSzPct val="75000"/>
              <a:buFont typeface="Arial" charset="0"/>
              <a:buNone/>
              <a:tabLst/>
              <a:defRPr/>
            </a:pPr>
            <a:r>
              <a:rPr lang="nb-NO" baseline="0" dirty="0" smtClean="0"/>
              <a:t>Kalles ofte for </a:t>
            </a:r>
            <a:r>
              <a:rPr lang="nb-NO" baseline="0" dirty="0" err="1" smtClean="0"/>
              <a:t>Extensible</a:t>
            </a:r>
            <a:r>
              <a:rPr lang="nb-NO" baseline="0" dirty="0" smtClean="0"/>
              <a:t> </a:t>
            </a:r>
            <a:r>
              <a:rPr lang="nb-NO" baseline="0" dirty="0" err="1" smtClean="0"/>
              <a:t>record</a:t>
            </a:r>
            <a:r>
              <a:rPr lang="nb-NO" baseline="0" dirty="0" smtClean="0"/>
              <a:t> </a:t>
            </a:r>
            <a:r>
              <a:rPr lang="nb-NO" baseline="0" dirty="0" smtClean="0"/>
              <a:t>store.</a:t>
            </a:r>
          </a:p>
          <a:p>
            <a:pPr marL="342900" marR="0" lvl="2" indent="-342900" algn="l" defTabSz="457200" eaLnBrk="1" fontAlgn="auto" latinLnBrk="0" hangingPunct="1">
              <a:lnSpc>
                <a:spcPct val="117999"/>
              </a:lnSpc>
              <a:spcBef>
                <a:spcPts val="0"/>
              </a:spcBef>
              <a:spcAft>
                <a:spcPts val="0"/>
              </a:spcAft>
              <a:buClrTx/>
              <a:buSzPct val="75000"/>
              <a:buFont typeface="Arial" charset="0"/>
              <a:buChar char="•"/>
              <a:tabLst/>
              <a:defRPr/>
            </a:pPr>
            <a:r>
              <a:rPr lang="nb-NO" baseline="0" dirty="0" smtClean="0"/>
              <a:t>Fordi de er bygget opp av </a:t>
            </a:r>
            <a:r>
              <a:rPr lang="nb-NO" baseline="0" dirty="0" err="1" smtClean="0"/>
              <a:t>records</a:t>
            </a:r>
            <a:r>
              <a:rPr lang="nb-NO" baseline="0" dirty="0" smtClean="0"/>
              <a:t>.</a:t>
            </a:r>
          </a:p>
          <a:p>
            <a:pPr marL="342900" marR="0" lvl="2" indent="-342900" algn="l" defTabSz="457200" eaLnBrk="1" fontAlgn="auto" latinLnBrk="0" hangingPunct="1">
              <a:lnSpc>
                <a:spcPct val="117999"/>
              </a:lnSpc>
              <a:spcBef>
                <a:spcPts val="0"/>
              </a:spcBef>
              <a:spcAft>
                <a:spcPts val="0"/>
              </a:spcAft>
              <a:buClrTx/>
              <a:buSzPct val="75000"/>
              <a:buFont typeface="Arial" charset="0"/>
              <a:buChar char="•"/>
              <a:tabLst/>
              <a:defRPr/>
            </a:pPr>
            <a:r>
              <a:rPr lang="nb-NO" baseline="0" dirty="0" smtClean="0"/>
              <a:t>Og det er utvidbare. Enkelt å legge til og fjerne kolonner dynamisk.</a:t>
            </a:r>
          </a:p>
          <a:p>
            <a:pPr marL="342900" marR="0" lvl="2" indent="-342900" algn="l" defTabSz="457200" eaLnBrk="1" fontAlgn="auto" latinLnBrk="0" hangingPunct="1">
              <a:lnSpc>
                <a:spcPct val="117999"/>
              </a:lnSpc>
              <a:spcBef>
                <a:spcPts val="0"/>
              </a:spcBef>
              <a:spcAft>
                <a:spcPts val="0"/>
              </a:spcAft>
              <a:buClrTx/>
              <a:buSzPct val="75000"/>
              <a:buFont typeface="Arial" charset="0"/>
              <a:buChar char="•"/>
              <a:tabLst/>
              <a:defRPr/>
            </a:pPr>
            <a:r>
              <a:rPr lang="nb-NO" baseline="0" dirty="0" smtClean="0"/>
              <a:t>En </a:t>
            </a:r>
            <a:r>
              <a:rPr lang="nb-NO" baseline="0" dirty="0" err="1" smtClean="0"/>
              <a:t>record</a:t>
            </a:r>
            <a:r>
              <a:rPr lang="nb-NO" baseline="0" dirty="0" smtClean="0"/>
              <a:t> kan sees litt på som en rad i en relasjonsdatabase, men samtidig er det noe annet. </a:t>
            </a:r>
          </a:p>
          <a:p>
            <a:pPr marL="342900" marR="0" lvl="2" indent="-342900" algn="l" defTabSz="457200" eaLnBrk="1" fontAlgn="auto" latinLnBrk="0" hangingPunct="1">
              <a:lnSpc>
                <a:spcPct val="117999"/>
              </a:lnSpc>
              <a:spcBef>
                <a:spcPts val="0"/>
              </a:spcBef>
              <a:spcAft>
                <a:spcPts val="0"/>
              </a:spcAft>
              <a:buClrTx/>
              <a:buSzPct val="75000"/>
              <a:buFont typeface="Arial" charset="0"/>
              <a:buChar char="•"/>
              <a:tabLst/>
              <a:defRPr/>
            </a:pPr>
            <a:r>
              <a:rPr lang="nb-NO" baseline="0" dirty="0" smtClean="0"/>
              <a:t>Ikke like sterk kobling som en rad i en relasjonsdatabase.</a:t>
            </a:r>
          </a:p>
          <a:p>
            <a:pPr marL="342900" marR="0" lvl="2" indent="-342900" algn="l" defTabSz="457200" eaLnBrk="1" fontAlgn="auto" latinLnBrk="0" hangingPunct="1">
              <a:lnSpc>
                <a:spcPct val="117999"/>
              </a:lnSpc>
              <a:spcBef>
                <a:spcPts val="0"/>
              </a:spcBef>
              <a:spcAft>
                <a:spcPts val="0"/>
              </a:spcAft>
              <a:buClrTx/>
              <a:buSzPct val="75000"/>
              <a:buFont typeface="Arial" charset="0"/>
              <a:buChar char="•"/>
              <a:tabLst/>
              <a:defRPr/>
            </a:pPr>
            <a:r>
              <a:rPr lang="nb-NO" baseline="0" dirty="0" smtClean="0"/>
              <a:t>Rader lagres sekvensielt på disk. Laget for å leses sammen. </a:t>
            </a:r>
            <a:r>
              <a:rPr lang="nb-NO" baseline="0" dirty="0" err="1" smtClean="0"/>
              <a:t>F.eks</a:t>
            </a:r>
            <a:r>
              <a:rPr lang="nb-NO" baseline="0" dirty="0" smtClean="0"/>
              <a:t> en brukerprofil leser man hele profilen i ett, ofte ikke enkeltkolonner.</a:t>
            </a:r>
          </a:p>
          <a:p>
            <a:pPr marL="342900" marR="0" lvl="2" indent="-342900" algn="l" defTabSz="457200" eaLnBrk="1" fontAlgn="auto" latinLnBrk="0" hangingPunct="1">
              <a:lnSpc>
                <a:spcPct val="117999"/>
              </a:lnSpc>
              <a:spcBef>
                <a:spcPts val="0"/>
              </a:spcBef>
              <a:spcAft>
                <a:spcPts val="0"/>
              </a:spcAft>
              <a:buClrTx/>
              <a:buSzPct val="75000"/>
              <a:buFont typeface="Arial" charset="0"/>
              <a:buChar char="•"/>
              <a:tabLst/>
              <a:defRPr/>
            </a:pPr>
            <a:r>
              <a:rPr lang="nb-NO" baseline="0" dirty="0" err="1" smtClean="0"/>
              <a:t>Records</a:t>
            </a:r>
            <a:r>
              <a:rPr lang="nb-NO" baseline="0" dirty="0" smtClean="0"/>
              <a:t> er mer </a:t>
            </a:r>
            <a:r>
              <a:rPr lang="nb-NO" baseline="0" dirty="0" err="1" smtClean="0"/>
              <a:t>løskoblet</a:t>
            </a:r>
            <a:r>
              <a:rPr lang="nb-NO" baseline="0" dirty="0" smtClean="0"/>
              <a:t>. En nøkkel som identifiserer et sett med kolonner og verdier.</a:t>
            </a:r>
          </a:p>
          <a:p>
            <a:pPr marL="342900" marR="0" lvl="2" indent="-342900" algn="l" defTabSz="457200" eaLnBrk="1" fontAlgn="auto" latinLnBrk="0" hangingPunct="1">
              <a:lnSpc>
                <a:spcPct val="117999"/>
              </a:lnSpc>
              <a:spcBef>
                <a:spcPts val="0"/>
              </a:spcBef>
              <a:spcAft>
                <a:spcPts val="0"/>
              </a:spcAft>
              <a:buClrTx/>
              <a:buSzPct val="75000"/>
              <a:buFont typeface="Arial" charset="0"/>
              <a:buChar char="•"/>
              <a:tabLst/>
              <a:defRPr/>
            </a:pPr>
            <a:r>
              <a:rPr lang="nb-NO" baseline="0" dirty="0" smtClean="0"/>
              <a:t>Lagres ofte helt annerledes på disk enn rader i relasjonsdatabaser; for å optimalisere for enten skriving eller lesing. Ofte justere selv.</a:t>
            </a:r>
            <a:endParaRPr lang="nb-NO" baseline="0" dirty="0" smtClean="0"/>
          </a:p>
          <a:p>
            <a:pPr marL="0" marR="0" lvl="2" indent="0" algn="l" defTabSz="457200" eaLnBrk="1" fontAlgn="auto" latinLnBrk="0" hangingPunct="1">
              <a:lnSpc>
                <a:spcPct val="117999"/>
              </a:lnSpc>
              <a:spcBef>
                <a:spcPts val="0"/>
              </a:spcBef>
              <a:spcAft>
                <a:spcPts val="0"/>
              </a:spcAft>
              <a:buClrTx/>
              <a:buSzPct val="75000"/>
              <a:buFont typeface="Arial" charset="0"/>
              <a:buNone/>
              <a:tabLst/>
              <a:defRPr/>
            </a:pPr>
            <a:endParaRPr lang="nb-NO" baseline="0" dirty="0" smtClean="0"/>
          </a:p>
          <a:p>
            <a:pPr marL="0" marR="0" lvl="2" indent="0" algn="l" defTabSz="457200" eaLnBrk="1" fontAlgn="auto" latinLnBrk="0" hangingPunct="1">
              <a:lnSpc>
                <a:spcPct val="117999"/>
              </a:lnSpc>
              <a:spcBef>
                <a:spcPts val="0"/>
              </a:spcBef>
              <a:spcAft>
                <a:spcPts val="0"/>
              </a:spcAft>
              <a:buClrTx/>
              <a:buSzPct val="75000"/>
              <a:buFont typeface="Arial" charset="0"/>
              <a:buNone/>
              <a:tabLst/>
              <a:defRPr/>
            </a:pPr>
            <a:r>
              <a:rPr lang="nb-NO" baseline="0" dirty="0" smtClean="0"/>
              <a:t>En </a:t>
            </a:r>
            <a:r>
              <a:rPr lang="nb-NO" baseline="0" dirty="0" err="1" smtClean="0"/>
              <a:t>Datastore</a:t>
            </a:r>
            <a:r>
              <a:rPr lang="nb-NO" baseline="0" dirty="0" smtClean="0"/>
              <a:t> </a:t>
            </a:r>
            <a:r>
              <a:rPr lang="nb-NO" baseline="0" dirty="0" smtClean="0"/>
              <a:t>for Big </a:t>
            </a:r>
            <a:r>
              <a:rPr lang="nb-NO" baseline="0" dirty="0" smtClean="0"/>
              <a:t>Data &gt; Store datamengder.</a:t>
            </a:r>
            <a:endParaRPr lang="nb-NO" baseline="0" dirty="0" smtClean="0"/>
          </a:p>
          <a:p>
            <a:pPr marL="0" marR="0" lvl="2" indent="0" algn="l" defTabSz="457200" eaLnBrk="1" fontAlgn="auto" latinLnBrk="0" hangingPunct="1">
              <a:lnSpc>
                <a:spcPct val="117999"/>
              </a:lnSpc>
              <a:spcBef>
                <a:spcPts val="0"/>
              </a:spcBef>
              <a:spcAft>
                <a:spcPts val="0"/>
              </a:spcAft>
              <a:buClrTx/>
              <a:buSzPct val="75000"/>
              <a:buFont typeface="Arial" charset="0"/>
              <a:buNone/>
              <a:tabLst/>
              <a:defRPr/>
            </a:pPr>
            <a:endParaRPr lang="nb-NO" baseline="0" dirty="0" smtClean="0"/>
          </a:p>
          <a:p>
            <a:pPr marL="0" marR="0" lvl="2" indent="0" algn="l" defTabSz="457200" eaLnBrk="1" fontAlgn="auto" latinLnBrk="0" hangingPunct="1">
              <a:lnSpc>
                <a:spcPct val="117999"/>
              </a:lnSpc>
              <a:spcBef>
                <a:spcPts val="0"/>
              </a:spcBef>
              <a:spcAft>
                <a:spcPts val="0"/>
              </a:spcAft>
              <a:buClrTx/>
              <a:buSzPct val="75000"/>
              <a:buFont typeface="Arial" charset="0"/>
              <a:buNone/>
              <a:tabLst/>
              <a:defRPr/>
            </a:pPr>
            <a:r>
              <a:rPr lang="nb-NO" baseline="0" dirty="0" smtClean="0"/>
              <a:t>Passer spesielt godt til </a:t>
            </a:r>
            <a:r>
              <a:rPr lang="nb-NO" baseline="0" dirty="0" err="1" smtClean="0"/>
              <a:t>internet</a:t>
            </a:r>
            <a:r>
              <a:rPr lang="nb-NO" baseline="0" dirty="0" smtClean="0"/>
              <a:t> </a:t>
            </a:r>
            <a:r>
              <a:rPr lang="nb-NO" baseline="0" dirty="0" err="1" smtClean="0"/>
              <a:t>of</a:t>
            </a:r>
            <a:r>
              <a:rPr lang="nb-NO" baseline="0" dirty="0" smtClean="0"/>
              <a:t> </a:t>
            </a:r>
            <a:r>
              <a:rPr lang="nb-NO" baseline="0" dirty="0" err="1" smtClean="0"/>
              <a:t>things</a:t>
            </a:r>
            <a:r>
              <a:rPr lang="nb-NO" baseline="0" dirty="0" smtClean="0"/>
              <a:t>, meldingstjenester og generelt store datamengder</a:t>
            </a:r>
            <a:r>
              <a:rPr lang="nb-NO" baseline="0" dirty="0" smtClean="0"/>
              <a:t>. Der andre løsninger får problemer med volum og </a:t>
            </a:r>
            <a:r>
              <a:rPr lang="nb-NO" baseline="0" dirty="0" err="1" smtClean="0"/>
              <a:t>throughput</a:t>
            </a:r>
            <a:r>
              <a:rPr lang="nb-NO" baseline="0" dirty="0" smtClean="0"/>
              <a:t>.</a:t>
            </a:r>
            <a:endParaRPr lang="nb-NO" baseline="0" dirty="0" smtClean="0"/>
          </a:p>
          <a:p>
            <a:pPr marL="0" marR="0" lvl="2" indent="0" algn="l" defTabSz="457200" eaLnBrk="1" fontAlgn="auto" latinLnBrk="0" hangingPunct="1">
              <a:lnSpc>
                <a:spcPct val="117999"/>
              </a:lnSpc>
              <a:spcBef>
                <a:spcPts val="0"/>
              </a:spcBef>
              <a:spcAft>
                <a:spcPts val="0"/>
              </a:spcAft>
              <a:buClrTx/>
              <a:buSzPct val="75000"/>
              <a:buFont typeface="Arial" charset="0"/>
              <a:buNone/>
              <a:tabLst/>
              <a:defRPr/>
            </a:pPr>
            <a:endParaRPr lang="nb-NO" baseline="0" dirty="0" smtClean="0"/>
          </a:p>
          <a:p>
            <a:pPr marL="0" lvl="2" indent="0" algn="l">
              <a:buSzPct val="75000"/>
              <a:buFont typeface="Arial" charset="0"/>
              <a:buNone/>
            </a:pPr>
            <a:r>
              <a:rPr lang="nb-NO" baseline="0" dirty="0" smtClean="0"/>
              <a:t>Flere milliarder </a:t>
            </a:r>
            <a:r>
              <a:rPr lang="nb-NO" baseline="0" dirty="0" smtClean="0"/>
              <a:t>kolonner per rad</a:t>
            </a:r>
          </a:p>
          <a:p>
            <a:pPr marL="342900" lvl="2" indent="-342900" algn="l">
              <a:buSzPct val="75000"/>
              <a:buFont typeface="Arial" charset="0"/>
              <a:buChar char="•"/>
            </a:pPr>
            <a:r>
              <a:rPr lang="nb-NO" baseline="0" dirty="0" smtClean="0"/>
              <a:t>Ikke ”statiske” kolonner som du definerer i et </a:t>
            </a:r>
            <a:r>
              <a:rPr lang="nb-NO" baseline="0" dirty="0" smtClean="0"/>
              <a:t>database-skjema</a:t>
            </a:r>
            <a:r>
              <a:rPr lang="nb-NO" baseline="0" dirty="0" smtClean="0"/>
              <a:t>.  </a:t>
            </a:r>
          </a:p>
          <a:p>
            <a:pPr marL="342900" lvl="2" indent="-342900" algn="l">
              <a:buSzPct val="75000"/>
              <a:buFont typeface="Arial" charset="0"/>
              <a:buChar char="•"/>
            </a:pPr>
            <a:r>
              <a:rPr lang="nb-NO" baseline="0" dirty="0" smtClean="0"/>
              <a:t>Man definerer ikke opp et skjema med 2 milliarder kolonner.</a:t>
            </a:r>
          </a:p>
          <a:p>
            <a:pPr marL="342900" lvl="2" indent="-342900" algn="l">
              <a:buSzPct val="75000"/>
              <a:buFont typeface="Arial" charset="0"/>
              <a:buChar char="•"/>
            </a:pPr>
            <a:r>
              <a:rPr lang="nb-NO" baseline="0" dirty="0" smtClean="0"/>
              <a:t>Skjemadefinisjonen ligner </a:t>
            </a:r>
            <a:r>
              <a:rPr lang="nb-NO" baseline="0" dirty="0" smtClean="0"/>
              <a:t>på skjemaene for </a:t>
            </a:r>
            <a:r>
              <a:rPr lang="nb-NO" baseline="0" dirty="0" smtClean="0"/>
              <a:t>relasjonsdatabaser.</a:t>
            </a:r>
            <a:endParaRPr lang="nb-NO" baseline="0" dirty="0" smtClean="0"/>
          </a:p>
        </p:txBody>
      </p:sp>
    </p:spTree>
    <p:extLst>
      <p:ext uri="{BB962C8B-B14F-4D97-AF65-F5344CB8AC3E}">
        <p14:creationId xmlns:p14="http://schemas.microsoft.com/office/powerpoint/2010/main" val="20624174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Shape 121"/>
          <p:cNvSpPr>
            <a:spLocks noGrp="1" noRot="1" noChangeAspect="1"/>
          </p:cNvSpPr>
          <p:nvPr>
            <p:ph type="sldImg"/>
          </p:nvPr>
        </p:nvSpPr>
        <p:spPr>
          <a:xfrm>
            <a:off x="1143000" y="685800"/>
            <a:ext cx="4572000" cy="3429000"/>
          </a:xfrm>
          <a:prstGeom prst="rect">
            <a:avLst/>
          </a:prstGeom>
        </p:spPr>
        <p:txBody>
          <a:bodyPr/>
          <a:lstStyle/>
          <a:p>
            <a:endParaRPr/>
          </a:p>
        </p:txBody>
      </p:sp>
      <p:sp>
        <p:nvSpPr>
          <p:cNvPr id="122" name="Shape 122"/>
          <p:cNvSpPr>
            <a:spLocks noGrp="1"/>
          </p:cNvSpPr>
          <p:nvPr>
            <p:ph type="body" sz="quarter" idx="1"/>
          </p:nvPr>
        </p:nvSpPr>
        <p:spPr>
          <a:prstGeom prst="rect">
            <a:avLst/>
          </a:prstGeom>
        </p:spPr>
        <p:txBody>
          <a:bodyPr/>
          <a:lstStyle/>
          <a:p>
            <a:pPr marL="0" lvl="2" indent="0">
              <a:buSzPct val="75000"/>
              <a:buFont typeface="Arial" charset="0"/>
              <a:buNone/>
            </a:pPr>
            <a:r>
              <a:rPr lang="nb-NO" baseline="0" dirty="0" smtClean="0"/>
              <a:t>Titt på et enkelt skjema for en relasjonsdatabase: Registrere værdata fra værsensorer.</a:t>
            </a:r>
          </a:p>
          <a:p>
            <a:pPr marL="342900" lvl="2" indent="-342900">
              <a:buSzPct val="75000"/>
              <a:buFont typeface="Arial" charset="0"/>
              <a:buChar char="•"/>
            </a:pPr>
            <a:r>
              <a:rPr lang="nb-NO" baseline="0" dirty="0" smtClean="0"/>
              <a:t>Unik ID for verdien som settes inn</a:t>
            </a:r>
          </a:p>
          <a:p>
            <a:pPr marL="342900" lvl="2" indent="-342900">
              <a:buSzPct val="75000"/>
              <a:buFont typeface="Arial" charset="0"/>
              <a:buChar char="•"/>
            </a:pPr>
            <a:r>
              <a:rPr lang="nb-NO" baseline="0" dirty="0" smtClean="0"/>
              <a:t>Id for sensoren som </a:t>
            </a:r>
          </a:p>
          <a:p>
            <a:pPr marL="342900" lvl="2" indent="-342900">
              <a:buSzPct val="75000"/>
              <a:buFont typeface="Arial" charset="0"/>
              <a:buChar char="•"/>
            </a:pPr>
            <a:r>
              <a:rPr lang="nb-NO" baseline="0" dirty="0" smtClean="0"/>
              <a:t>Når temperaturen ble målt</a:t>
            </a:r>
          </a:p>
          <a:p>
            <a:pPr marL="342900" lvl="2" indent="-342900">
              <a:buSzPct val="75000"/>
              <a:buFont typeface="Arial" charset="0"/>
              <a:buChar char="•"/>
            </a:pPr>
            <a:r>
              <a:rPr lang="nb-NO" baseline="0" dirty="0" smtClean="0"/>
              <a:t>Og selve temperaturen</a:t>
            </a:r>
          </a:p>
          <a:p>
            <a:pPr marL="342900" lvl="2" indent="-342900">
              <a:buSzPct val="75000"/>
              <a:buFont typeface="Arial" charset="0"/>
              <a:buChar char="•"/>
            </a:pPr>
            <a:endParaRPr lang="nb-NO" baseline="0" dirty="0" smtClean="0"/>
          </a:p>
          <a:p>
            <a:pPr marL="0" lvl="2" indent="0">
              <a:buSzPct val="75000"/>
              <a:buFont typeface="Arial" charset="0"/>
              <a:buNone/>
            </a:pPr>
            <a:r>
              <a:rPr lang="nb-NO" baseline="0" dirty="0" smtClean="0"/>
              <a:t>Rimelig sannsynlig at vi hadde gjort noe slikt.</a:t>
            </a:r>
          </a:p>
          <a:p>
            <a:pPr marL="0" lvl="2" indent="0">
              <a:buSzPct val="75000"/>
              <a:buFont typeface="Arial" charset="0"/>
              <a:buNone/>
            </a:pPr>
            <a:endParaRPr lang="nb-NO" baseline="0" dirty="0" smtClean="0"/>
          </a:p>
          <a:p>
            <a:pPr marL="0" lvl="2" indent="0">
              <a:buSzPct val="75000"/>
              <a:buFont typeface="Arial" charset="0"/>
              <a:buNone/>
            </a:pPr>
            <a:r>
              <a:rPr lang="nb-NO" baseline="0" dirty="0" smtClean="0"/>
              <a:t>Det ville sett cirka ut som tabellen under i en relasjonsdatabase.</a:t>
            </a:r>
          </a:p>
          <a:p>
            <a:pPr marL="0" lvl="2" indent="0">
              <a:buSzPct val="75000"/>
              <a:buFont typeface="Arial" charset="0"/>
              <a:buNone/>
            </a:pPr>
            <a:r>
              <a:rPr lang="nb-NO" baseline="0" dirty="0" smtClean="0"/>
              <a:t>Hver rad bortover blir lagret sekvensielt på disk, altså sammen.</a:t>
            </a:r>
          </a:p>
          <a:p>
            <a:pPr marL="0" lvl="2" indent="0">
              <a:buSzPct val="75000"/>
              <a:buFont typeface="Arial" charset="0"/>
              <a:buNone/>
            </a:pPr>
            <a:r>
              <a:rPr lang="nb-NO" baseline="0" dirty="0" smtClean="0"/>
              <a:t>Det er ikke noe galt med dette egentlig, men i akkurat dette </a:t>
            </a:r>
            <a:r>
              <a:rPr lang="nb-NO" baseline="0" dirty="0" err="1" smtClean="0"/>
              <a:t>caset</a:t>
            </a:r>
            <a:r>
              <a:rPr lang="nb-NO" baseline="0" dirty="0" smtClean="0"/>
              <a:t> ville jeg nok ikke valgt en relasjonsdatabase.</a:t>
            </a:r>
          </a:p>
          <a:p>
            <a:pPr marL="0" lvl="2" indent="0">
              <a:buSzPct val="75000"/>
              <a:buFont typeface="Arial" charset="0"/>
              <a:buNone/>
            </a:pPr>
            <a:r>
              <a:rPr lang="nb-NO" baseline="0" dirty="0" smtClean="0"/>
              <a:t>Det her skalerer ikke veldig godt, gjør det vel?</a:t>
            </a:r>
          </a:p>
          <a:p>
            <a:pPr marL="0" lvl="2" indent="0">
              <a:buSzPct val="75000"/>
              <a:buFont typeface="Arial" charset="0"/>
              <a:buNone/>
            </a:pPr>
            <a:endParaRPr lang="nb-NO" baseline="0" dirty="0" smtClean="0"/>
          </a:p>
          <a:p>
            <a:pPr marL="0" lvl="2" indent="0">
              <a:buSzPct val="75000"/>
              <a:buFont typeface="Arial" charset="0"/>
              <a:buNone/>
            </a:pPr>
            <a:r>
              <a:rPr lang="nb-NO" baseline="0" dirty="0" smtClean="0"/>
              <a:t>Hva hvis vi får 10 sensorer til ? 100? 1000? 10.000? 100.000?</a:t>
            </a:r>
          </a:p>
          <a:p>
            <a:pPr marL="0" lvl="2" indent="0">
              <a:buSzPct val="75000"/>
              <a:buFont typeface="Arial" charset="0"/>
              <a:buNone/>
            </a:pPr>
            <a:r>
              <a:rPr lang="nb-NO" baseline="0" dirty="0" smtClean="0"/>
              <a:t>Hva hvis vi øker intervallet for registrering fra hvert minutt til hvert sekund, eller flere ganger i sekundet?</a:t>
            </a:r>
          </a:p>
          <a:p>
            <a:pPr marL="0" lvl="2" indent="0">
              <a:buSzPct val="75000"/>
              <a:buFont typeface="Arial" charset="0"/>
              <a:buNone/>
            </a:pPr>
            <a:endParaRPr lang="nb-NO" baseline="0" dirty="0" smtClean="0"/>
          </a:p>
          <a:p>
            <a:pPr marL="0" lvl="2" indent="0">
              <a:buSzPct val="75000"/>
              <a:buFont typeface="Arial" charset="0"/>
              <a:buNone/>
            </a:pPr>
            <a:r>
              <a:rPr lang="nb-NO" baseline="0" dirty="0" smtClean="0"/>
              <a:t>Det kan fort bli mye å håndtere for en tradisjonell relasjonsdatabase.</a:t>
            </a:r>
          </a:p>
          <a:p>
            <a:pPr marL="0" lvl="2" indent="0">
              <a:buSzPct val="75000"/>
              <a:buFont typeface="Arial" charset="0"/>
              <a:buNone/>
            </a:pPr>
            <a:r>
              <a:rPr lang="nb-NO" baseline="0" dirty="0" smtClean="0"/>
              <a:t>En ting er å håndtere lagring av mengden data vi kan komme opp i.</a:t>
            </a:r>
          </a:p>
          <a:p>
            <a:pPr marL="0" lvl="2" indent="0">
              <a:buSzPct val="75000"/>
              <a:buFont typeface="Arial" charset="0"/>
              <a:buNone/>
            </a:pPr>
            <a:endParaRPr lang="nb-NO" baseline="0" dirty="0" smtClean="0"/>
          </a:p>
          <a:p>
            <a:pPr marL="0" lvl="2" indent="0">
              <a:buSzPct val="75000"/>
              <a:buFont typeface="Arial" charset="0"/>
              <a:buNone/>
            </a:pPr>
            <a:r>
              <a:rPr lang="nb-NO" baseline="0" dirty="0" smtClean="0"/>
              <a:t>En annen ting er å prosessere de, og gjøre alle sjekkene en relasjonsdatabase gjør for å kunne gi de garantiene de gir.</a:t>
            </a:r>
            <a:br>
              <a:rPr lang="nb-NO" baseline="0" dirty="0" smtClean="0"/>
            </a:br>
            <a:r>
              <a:rPr lang="nb-NO" baseline="0" dirty="0" smtClean="0"/>
              <a:t>Værdata kan jo egentlig regnes som immutable, det vil si at de ikke endrer seg, og vi legger kun til nye oppføringer. </a:t>
            </a:r>
            <a:br>
              <a:rPr lang="nb-NO" baseline="0" dirty="0" smtClean="0"/>
            </a:br>
            <a:r>
              <a:rPr lang="nb-NO" baseline="0" dirty="0" smtClean="0"/>
              <a:t>Siden vi aldri gjør endringer i dataene er det ikke behov for å garantere at det som skrives er det samme som leses av nestemann og slikt, så lenge vi har en annen løsning på id-genereringen enn auto-inkrementering. </a:t>
            </a:r>
            <a:br>
              <a:rPr lang="nb-NO" baseline="0" dirty="0" smtClean="0"/>
            </a:br>
            <a:r>
              <a:rPr lang="nb-NO" baseline="0" dirty="0" smtClean="0"/>
              <a:t>Alle garantiene en relasjonsdatabase gir ville fort tatt knekken på et system som dette. </a:t>
            </a:r>
            <a:br>
              <a:rPr lang="nb-NO" baseline="0" dirty="0" smtClean="0"/>
            </a:br>
            <a:r>
              <a:rPr lang="nb-NO" baseline="0" dirty="0" smtClean="0"/>
              <a:t>Det er ikke noe galt i de garantiene, og i andre tilfeller er de nødvendige, men akkurat her vil jeg påstå de er overflødige. </a:t>
            </a:r>
            <a:br>
              <a:rPr lang="nb-NO" baseline="0" dirty="0" smtClean="0"/>
            </a:br>
            <a:r>
              <a:rPr lang="nb-NO" baseline="0" dirty="0" smtClean="0"/>
              <a:t>Vi trenger kun å få lagret alle dataene.</a:t>
            </a:r>
          </a:p>
          <a:p>
            <a:pPr marL="0" lvl="2" indent="0">
              <a:buSzPct val="75000"/>
              <a:buFont typeface="Arial" charset="0"/>
              <a:buNone/>
            </a:pPr>
            <a:endParaRPr lang="nb-NO" baseline="0" dirty="0" smtClean="0"/>
          </a:p>
          <a:p>
            <a:pPr marL="0" lvl="2" indent="0">
              <a:buSzPct val="75000"/>
              <a:buFont typeface="Arial" charset="0"/>
              <a:buNone/>
            </a:pPr>
            <a:endParaRPr lang="nb-NO" baseline="0" dirty="0" smtClean="0"/>
          </a:p>
          <a:p>
            <a:pPr marL="0" lvl="2" indent="0">
              <a:buSzPct val="75000"/>
              <a:buFont typeface="Arial" charset="0"/>
              <a:buNone/>
            </a:pPr>
            <a:r>
              <a:rPr lang="nb-NO" baseline="0" dirty="0" smtClean="0"/>
              <a:t>En annen ting er at det kommer et stort antall </a:t>
            </a:r>
            <a:r>
              <a:rPr lang="nb-NO" baseline="0" dirty="0" err="1" smtClean="0"/>
              <a:t>requester</a:t>
            </a:r>
            <a:r>
              <a:rPr lang="nb-NO" baseline="0" dirty="0" smtClean="0"/>
              <a:t> i parallell, det er også en utfordring.</a:t>
            </a:r>
          </a:p>
          <a:p>
            <a:pPr marL="0" lvl="2" indent="0">
              <a:buSzPct val="75000"/>
              <a:buFont typeface="Arial" charset="0"/>
              <a:buNone/>
            </a:pPr>
            <a:endParaRPr lang="nb-NO" baseline="0" dirty="0" smtClean="0"/>
          </a:p>
          <a:p>
            <a:pPr marL="0" lvl="2" indent="0">
              <a:buSzPct val="75000"/>
              <a:buFont typeface="Arial" charset="0"/>
              <a:buNone/>
            </a:pPr>
            <a:r>
              <a:rPr lang="nb-NO" baseline="0" dirty="0" smtClean="0"/>
              <a:t>Hvis vi hadde klart å ta unna alle disse dataene, hva hvis vi for eksempel skulle begynt å beregne snitt-temperatur over siste døgn for hver enkelt stasjon? Da må vi lete igjennom alle radene på disk, fiske ut temperaturen, og aggregere dette. </a:t>
            </a:r>
          </a:p>
          <a:p>
            <a:pPr marL="0" lvl="2" indent="0">
              <a:buSzPct val="75000"/>
              <a:buFont typeface="Arial" charset="0"/>
              <a:buNone/>
            </a:pPr>
            <a:endParaRPr lang="nb-NO" baseline="0" dirty="0" smtClean="0"/>
          </a:p>
          <a:p>
            <a:pPr marL="0" lvl="2" indent="0">
              <a:buSzPct val="75000"/>
              <a:buFont typeface="Arial" charset="0"/>
              <a:buNone/>
            </a:pPr>
            <a:r>
              <a:rPr lang="nb-NO" baseline="0" dirty="0" smtClean="0"/>
              <a:t>Det er ikke heldig å måtte lete så mange steder på disk for å kunne svare på en spørring.</a:t>
            </a:r>
          </a:p>
          <a:p>
            <a:pPr marL="0" lvl="2" indent="0">
              <a:buSzPct val="75000"/>
              <a:buFont typeface="Arial" charset="0"/>
              <a:buNone/>
            </a:pPr>
            <a:endParaRPr lang="nb-NO" baseline="0" dirty="0" smtClean="0"/>
          </a:p>
          <a:p>
            <a:pPr marL="0" lvl="2" indent="0">
              <a:buSzPct val="75000"/>
              <a:buFont typeface="Arial" charset="0"/>
              <a:buNone/>
            </a:pPr>
            <a:r>
              <a:rPr lang="nb-NO" baseline="0" dirty="0" smtClean="0"/>
              <a:t>Man kan bruke tradisjonelle ”</a:t>
            </a:r>
            <a:r>
              <a:rPr lang="nb-NO" baseline="0" dirty="0" err="1" smtClean="0"/>
              <a:t>Column</a:t>
            </a:r>
            <a:r>
              <a:rPr lang="nb-NO" baseline="0" dirty="0" smtClean="0"/>
              <a:t> stores”, som typisk brukes i datavarehus eller business </a:t>
            </a:r>
            <a:r>
              <a:rPr lang="nb-NO" baseline="0" dirty="0" err="1" smtClean="0"/>
              <a:t>intelligence</a:t>
            </a:r>
            <a:r>
              <a:rPr lang="nb-NO" baseline="0" dirty="0" smtClean="0"/>
              <a:t> systemer. </a:t>
            </a:r>
            <a:br>
              <a:rPr lang="nb-NO" baseline="0" dirty="0" smtClean="0"/>
            </a:br>
            <a:r>
              <a:rPr lang="nb-NO" baseline="0" dirty="0" smtClean="0"/>
              <a:t>- Lagrer data fra kolonner sammen istedenfor rader. </a:t>
            </a:r>
            <a:br>
              <a:rPr lang="nb-NO" baseline="0" dirty="0" smtClean="0"/>
            </a:br>
            <a:r>
              <a:rPr lang="nb-NO" baseline="0" dirty="0" smtClean="0"/>
              <a:t>- Raskere å hente ut og aggregere over verdier fra samme rad siden de ligger sammen, men tyngre å hente ut en og en rad; da må vi lete igjennom flere steder på disk for å samle sammen data fra alle kolonnene og re-konstruere raden.</a:t>
            </a:r>
          </a:p>
          <a:p>
            <a:pPr marL="0" lvl="2" indent="0">
              <a:buSzPct val="75000"/>
              <a:buFont typeface="Arial" charset="0"/>
              <a:buNone/>
            </a:pPr>
            <a:endParaRPr lang="nb-NO" baseline="0" dirty="0" smtClean="0"/>
          </a:p>
          <a:p>
            <a:pPr marL="0" lvl="2" indent="0">
              <a:buSzPct val="75000"/>
              <a:buFont typeface="Arial" charset="0"/>
              <a:buNone/>
            </a:pPr>
            <a:r>
              <a:rPr lang="nb-NO" baseline="0" dirty="0" smtClean="0"/>
              <a:t>Det vil uansett nå en terskel hvor det blir for mye data å kunne håndtere for de tradisjonelle løsningene, og de må mest sannsynlig ty til distribuering over flere maskiner.</a:t>
            </a:r>
            <a:br>
              <a:rPr lang="nb-NO" baseline="0" dirty="0" smtClean="0"/>
            </a:br>
            <a:r>
              <a:rPr lang="nb-NO" baseline="0" dirty="0" smtClean="0"/>
              <a:t>Det er her styrken til </a:t>
            </a:r>
            <a:r>
              <a:rPr lang="nb-NO" baseline="0" dirty="0" err="1" smtClean="0"/>
              <a:t>NoSQL</a:t>
            </a:r>
            <a:r>
              <a:rPr lang="nb-NO" baseline="0" dirty="0" smtClean="0"/>
              <a:t> databasen kommer inn; de er nemlig bygd for å være distribuerte fra dag </a:t>
            </a:r>
            <a:r>
              <a:rPr lang="nb-NO" baseline="0" dirty="0" err="1" smtClean="0"/>
              <a:t>èn</a:t>
            </a:r>
            <a:r>
              <a:rPr lang="nb-NO" baseline="0" dirty="0" smtClean="0"/>
              <a:t>!.</a:t>
            </a:r>
            <a:endParaRPr lang="nb-NO" b="0" baseline="0" dirty="0" smtClean="0">
              <a:sym typeface="Wingdings"/>
            </a:endParaRPr>
          </a:p>
          <a:p>
            <a:pPr marL="342900" lvl="2" indent="-342900">
              <a:buSzPct val="75000"/>
              <a:buFont typeface="Arial" charset="0"/>
              <a:buChar char="•"/>
            </a:pPr>
            <a:endParaRPr lang="nb-NO" b="0" baseline="0" dirty="0" smtClean="0">
              <a:sym typeface="Helvetica Neue"/>
            </a:endParaRPr>
          </a:p>
          <a:p>
            <a:pPr marL="0" lvl="2" indent="0">
              <a:buSzPct val="75000"/>
              <a:buFont typeface="Arial" charset="0"/>
              <a:buNone/>
            </a:pPr>
            <a:r>
              <a:rPr lang="nb-NO" b="0" baseline="0" dirty="0" smtClean="0">
                <a:sym typeface="Helvetica Neue"/>
              </a:rPr>
              <a:t>Hvis vi ser på hvordan det vil se ut i en </a:t>
            </a:r>
            <a:r>
              <a:rPr lang="nb-NO" b="0" baseline="0" dirty="0" err="1" smtClean="0">
                <a:sym typeface="Helvetica Neue"/>
              </a:rPr>
              <a:t>Wide</a:t>
            </a:r>
            <a:r>
              <a:rPr lang="nb-NO" b="0" baseline="0" dirty="0" smtClean="0">
                <a:sym typeface="Helvetica Neue"/>
              </a:rPr>
              <a:t> </a:t>
            </a:r>
            <a:r>
              <a:rPr lang="nb-NO" b="0" baseline="0" dirty="0" err="1" smtClean="0">
                <a:sym typeface="Helvetica Neue"/>
              </a:rPr>
              <a:t>Column</a:t>
            </a:r>
            <a:r>
              <a:rPr lang="nb-NO" b="0" baseline="0" dirty="0" smtClean="0">
                <a:sym typeface="Helvetica Neue"/>
              </a:rPr>
              <a:t> Store...</a:t>
            </a:r>
            <a:endParaRPr lang="nb-NO" b="0" baseline="0" dirty="0" smtClean="0">
              <a:sym typeface="Wingdings"/>
            </a:endParaRPr>
          </a:p>
        </p:txBody>
      </p:sp>
    </p:spTree>
    <p:extLst>
      <p:ext uri="{BB962C8B-B14F-4D97-AF65-F5344CB8AC3E}">
        <p14:creationId xmlns:p14="http://schemas.microsoft.com/office/powerpoint/2010/main" val="14035473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Shape 121"/>
          <p:cNvSpPr>
            <a:spLocks noGrp="1" noRot="1" noChangeAspect="1"/>
          </p:cNvSpPr>
          <p:nvPr>
            <p:ph type="sldImg"/>
          </p:nvPr>
        </p:nvSpPr>
        <p:spPr>
          <a:xfrm>
            <a:off x="1143000" y="685800"/>
            <a:ext cx="4572000" cy="3429000"/>
          </a:xfrm>
          <a:prstGeom prst="rect">
            <a:avLst/>
          </a:prstGeom>
        </p:spPr>
        <p:txBody>
          <a:bodyPr/>
          <a:lstStyle/>
          <a:p>
            <a:endParaRPr/>
          </a:p>
        </p:txBody>
      </p:sp>
      <p:sp>
        <p:nvSpPr>
          <p:cNvPr id="122" name="Shape 122"/>
          <p:cNvSpPr>
            <a:spLocks noGrp="1"/>
          </p:cNvSpPr>
          <p:nvPr>
            <p:ph type="body" sz="quarter" idx="1"/>
          </p:nvPr>
        </p:nvSpPr>
        <p:spPr>
          <a:prstGeom prst="rect">
            <a:avLst/>
          </a:prstGeom>
        </p:spPr>
        <p:txBody>
          <a:bodyPr/>
          <a:lstStyle/>
          <a:p>
            <a:pPr marL="0" lvl="2" indent="0">
              <a:buSzPct val="75000"/>
              <a:buFont typeface="Arial" charset="0"/>
              <a:buNone/>
            </a:pPr>
            <a:r>
              <a:rPr lang="nb-NO" baseline="0" dirty="0" smtClean="0"/>
              <a:t>Vil det se nesten helt likt ut.</a:t>
            </a:r>
          </a:p>
          <a:p>
            <a:pPr marL="0" lvl="2" indent="0">
              <a:buSzPct val="75000"/>
              <a:buFont typeface="Arial" charset="0"/>
              <a:buNone/>
            </a:pPr>
            <a:endParaRPr lang="nb-NO" baseline="0" dirty="0" smtClean="0"/>
          </a:p>
          <a:p>
            <a:pPr marL="0" lvl="2" indent="0">
              <a:buSzPct val="75000"/>
              <a:buFont typeface="Arial" charset="0"/>
              <a:buNone/>
            </a:pPr>
            <a:r>
              <a:rPr lang="nb-NO" baseline="0" dirty="0" smtClean="0"/>
              <a:t>Eneste er at vi ikke har et id felt for hver verdi som legges inn, men PRIMARY KEY inneholder </a:t>
            </a:r>
            <a:r>
              <a:rPr lang="nb-NO" baseline="0" dirty="0" err="1" smtClean="0"/>
              <a:t>sensor_id</a:t>
            </a:r>
            <a:r>
              <a:rPr lang="nb-NO" baseline="0" dirty="0" smtClean="0"/>
              <a:t> og timestamp istedenfor. Hadde vi gjort det i en relasjonsdatabase måtte vi ha vist </a:t>
            </a:r>
            <a:r>
              <a:rPr lang="nb-NO" baseline="0" dirty="0" err="1" smtClean="0"/>
              <a:t>timestamp’et</a:t>
            </a:r>
            <a:r>
              <a:rPr lang="nb-NO" baseline="0" dirty="0" smtClean="0"/>
              <a:t> til hver enkelt registrering for å hente de ut.</a:t>
            </a:r>
          </a:p>
          <a:p>
            <a:pPr marL="0" lvl="2" indent="0">
              <a:buSzPct val="75000"/>
              <a:buFont typeface="Arial" charset="0"/>
              <a:buNone/>
            </a:pPr>
            <a:endParaRPr lang="nb-NO" baseline="0" dirty="0" smtClean="0"/>
          </a:p>
          <a:p>
            <a:pPr marL="0" lvl="2" indent="0">
              <a:buSzPct val="75000"/>
              <a:buFont typeface="Arial" charset="0"/>
              <a:buNone/>
            </a:pPr>
            <a:r>
              <a:rPr lang="nb-NO" baseline="0" dirty="0" smtClean="0"/>
              <a:t>Det som er litt spesielt med PRIMARY KEY for </a:t>
            </a:r>
            <a:r>
              <a:rPr lang="nb-NO" baseline="0" dirty="0" err="1" smtClean="0"/>
              <a:t>wide</a:t>
            </a:r>
            <a:r>
              <a:rPr lang="nb-NO" baseline="0" dirty="0" smtClean="0"/>
              <a:t> </a:t>
            </a:r>
            <a:r>
              <a:rPr lang="nb-NO" baseline="0" dirty="0" err="1" smtClean="0"/>
              <a:t>column</a:t>
            </a:r>
            <a:r>
              <a:rPr lang="nb-NO" baseline="0" dirty="0" smtClean="0"/>
              <a:t> stores er at man ikke alltid trenger å ha med alle feltene i PRIMARY KEY når man henter ut data. Det er kun første verdien som må være med. </a:t>
            </a:r>
          </a:p>
          <a:p>
            <a:pPr marL="0" lvl="2" indent="0">
              <a:buSzPct val="75000"/>
              <a:buFont typeface="Arial" charset="0"/>
              <a:buNone/>
            </a:pPr>
            <a:endParaRPr lang="nb-NO" baseline="0" dirty="0" smtClean="0"/>
          </a:p>
          <a:p>
            <a:pPr marL="0" lvl="2" indent="0">
              <a:buSzPct val="75000"/>
              <a:buFont typeface="Arial" charset="0"/>
              <a:buNone/>
            </a:pPr>
            <a:r>
              <a:rPr lang="nb-NO" b="1" baseline="0" dirty="0" err="1" smtClean="0"/>
              <a:t>Sensor_id</a:t>
            </a:r>
            <a:r>
              <a:rPr lang="nb-NO" b="0" baseline="0" dirty="0" smtClean="0"/>
              <a:t> er nøkkelen som er unik for hver enkelt sensor. Hvis vi ikke sender med </a:t>
            </a:r>
            <a:r>
              <a:rPr lang="nb-NO" b="1" baseline="0" dirty="0" smtClean="0"/>
              <a:t>timestamp</a:t>
            </a:r>
            <a:r>
              <a:rPr lang="nb-NO" b="0" baseline="0" dirty="0" smtClean="0"/>
              <a:t> vil vi her få med all data som er lagret for den sensoren.</a:t>
            </a:r>
          </a:p>
          <a:p>
            <a:pPr marL="0" lvl="2" indent="0">
              <a:buSzPct val="75000"/>
              <a:buFont typeface="Arial" charset="0"/>
              <a:buNone/>
            </a:pPr>
            <a:endParaRPr lang="nb-NO" baseline="0" dirty="0" smtClean="0"/>
          </a:p>
          <a:p>
            <a:pPr marL="0" lvl="2" indent="0">
              <a:buSzPct val="75000"/>
              <a:buFont typeface="Arial" charset="0"/>
              <a:buNone/>
            </a:pPr>
            <a:r>
              <a:rPr lang="nb-NO" baseline="0" dirty="0" smtClean="0"/>
              <a:t>Hvis hvis vi sender med </a:t>
            </a:r>
            <a:r>
              <a:rPr lang="nb-NO" baseline="0" dirty="0" err="1" smtClean="0"/>
              <a:t>timestmap</a:t>
            </a:r>
            <a:r>
              <a:rPr lang="nb-NO" baseline="0" dirty="0" smtClean="0"/>
              <a:t> får vi ut det som er lagret på akkurat det </a:t>
            </a:r>
            <a:r>
              <a:rPr lang="nb-NO" baseline="0" dirty="0" err="1" smtClean="0"/>
              <a:t>timestamp’et</a:t>
            </a:r>
            <a:r>
              <a:rPr lang="nb-NO" baseline="0" dirty="0" smtClean="0"/>
              <a:t>. Siden vi valgte timestamp er det jo selvfølgelig innebygd funksjonalitet for BETWEEN, før, etter og andre timestamp-operasjoner. </a:t>
            </a:r>
          </a:p>
          <a:p>
            <a:pPr marL="0" lvl="2" indent="0">
              <a:buSzPct val="75000"/>
              <a:buFont typeface="Arial" charset="0"/>
              <a:buNone/>
            </a:pPr>
            <a:endParaRPr lang="nb-NO" baseline="0" dirty="0" smtClean="0"/>
          </a:p>
          <a:p>
            <a:pPr marL="0" lvl="2" indent="0">
              <a:buSzPct val="75000"/>
              <a:buFont typeface="Arial" charset="0"/>
              <a:buNone/>
            </a:pPr>
            <a:r>
              <a:rPr lang="nb-NO" baseline="0" dirty="0" smtClean="0"/>
              <a:t>Det er ikke mulig å spørre på andre verdier enn </a:t>
            </a:r>
            <a:r>
              <a:rPr lang="nb-NO" baseline="0" dirty="0" err="1" smtClean="0"/>
              <a:t>sensor_id</a:t>
            </a:r>
            <a:r>
              <a:rPr lang="nb-NO" baseline="0" dirty="0" smtClean="0"/>
              <a:t>, eller </a:t>
            </a:r>
            <a:r>
              <a:rPr lang="nb-NO" baseline="0" dirty="0" err="1" smtClean="0"/>
              <a:t>sensor_id</a:t>
            </a:r>
            <a:r>
              <a:rPr lang="nb-NO" baseline="0" dirty="0" smtClean="0"/>
              <a:t> og timestamp her. </a:t>
            </a:r>
            <a:br>
              <a:rPr lang="nb-NO" baseline="0" dirty="0" smtClean="0"/>
            </a:br>
            <a:r>
              <a:rPr lang="nb-NO" baseline="0" dirty="0" smtClean="0"/>
              <a:t>Det er ikke mulig å si for eksempel ”gi meg alle sensorer som har registrert temperaturer over 20 grader”. </a:t>
            </a:r>
            <a:br>
              <a:rPr lang="nb-NO" baseline="0" dirty="0" smtClean="0"/>
            </a:br>
            <a:r>
              <a:rPr lang="nb-NO" baseline="0" dirty="0" smtClean="0"/>
              <a:t>Da må datamodellen omstruktureres eller andre verktøy brukes i tillegg. </a:t>
            </a:r>
            <a:br>
              <a:rPr lang="nb-NO" baseline="0" dirty="0" smtClean="0"/>
            </a:br>
            <a:r>
              <a:rPr lang="nb-NO" baseline="0" dirty="0" smtClean="0"/>
              <a:t>Det er litt av hvordan arkitekturen til Cassandra er bygd opp.</a:t>
            </a:r>
          </a:p>
          <a:p>
            <a:pPr marL="0" lvl="2" indent="0">
              <a:buSzPct val="75000"/>
              <a:buFont typeface="Arial" charset="0"/>
              <a:buNone/>
            </a:pPr>
            <a:endParaRPr lang="nb-NO" baseline="0" dirty="0" smtClean="0"/>
          </a:p>
          <a:p>
            <a:pPr marL="0" lvl="2" indent="0">
              <a:buSzPct val="75000"/>
              <a:buFont typeface="Arial" charset="0"/>
              <a:buNone/>
            </a:pPr>
            <a:r>
              <a:rPr lang="nb-NO" baseline="0" dirty="0" smtClean="0"/>
              <a:t>Når vi skriver data til Cassandra med samme </a:t>
            </a:r>
            <a:r>
              <a:rPr lang="nb-NO" baseline="0" dirty="0" err="1" smtClean="0"/>
              <a:t>sensor_id</a:t>
            </a:r>
            <a:r>
              <a:rPr lang="nb-NO" baseline="0" dirty="0" smtClean="0"/>
              <a:t>, men ulik timestamp plasseres de bortover som dere ser nederst på siden.</a:t>
            </a:r>
          </a:p>
          <a:p>
            <a:pPr marL="0" lvl="2" indent="0">
              <a:buSzPct val="75000"/>
              <a:buFont typeface="Arial" charset="0"/>
              <a:buNone/>
            </a:pPr>
            <a:r>
              <a:rPr lang="nb-NO" baseline="0" dirty="0" err="1" smtClean="0"/>
              <a:t>Sensor_id</a:t>
            </a:r>
            <a:r>
              <a:rPr lang="nb-NO" baseline="0" dirty="0" smtClean="0"/>
              <a:t> er identifikatoren for datasettet, som er all data for akkurat den sensoren.</a:t>
            </a:r>
          </a:p>
          <a:p>
            <a:pPr marL="0" lvl="2" indent="0">
              <a:buSzPct val="75000"/>
              <a:buFont typeface="Arial" charset="0"/>
              <a:buNone/>
            </a:pPr>
            <a:r>
              <a:rPr lang="nb-NO" baseline="0" dirty="0" err="1" smtClean="0"/>
              <a:t>Timestmap</a:t>
            </a:r>
            <a:r>
              <a:rPr lang="nb-NO" baseline="0" dirty="0" smtClean="0"/>
              <a:t> blir kolonnen og temperaturen blir verdien.</a:t>
            </a:r>
          </a:p>
          <a:p>
            <a:pPr marL="0" lvl="2" indent="0">
              <a:buSzPct val="75000"/>
              <a:buFont typeface="Arial" charset="0"/>
              <a:buNone/>
            </a:pPr>
            <a:endParaRPr lang="nb-NO" baseline="0" dirty="0" smtClean="0"/>
          </a:p>
          <a:p>
            <a:pPr marL="0" lvl="2" indent="0">
              <a:buSzPct val="75000"/>
              <a:buFont typeface="Arial" charset="0"/>
              <a:buNone/>
            </a:pPr>
            <a:r>
              <a:rPr lang="nb-NO" baseline="0" dirty="0" smtClean="0"/>
              <a:t>Kolonnene blir på en måte ”</a:t>
            </a:r>
            <a:r>
              <a:rPr lang="nb-NO" baseline="0" dirty="0" err="1" smtClean="0"/>
              <a:t>value</a:t>
            </a:r>
            <a:r>
              <a:rPr lang="nb-NO" baseline="0" dirty="0" smtClean="0"/>
              <a:t>” hvis du ser på det som et </a:t>
            </a:r>
            <a:r>
              <a:rPr lang="nb-NO" baseline="0" dirty="0" err="1" smtClean="0"/>
              <a:t>hashmap</a:t>
            </a:r>
            <a:r>
              <a:rPr lang="nb-NO" baseline="0" dirty="0" smtClean="0"/>
              <a:t>, eller en key-</a:t>
            </a:r>
            <a:r>
              <a:rPr lang="nb-NO" baseline="0" dirty="0" err="1" smtClean="0"/>
              <a:t>value</a:t>
            </a:r>
            <a:r>
              <a:rPr lang="nb-NO" baseline="0" dirty="0" smtClean="0"/>
              <a:t> store. </a:t>
            </a:r>
            <a:br>
              <a:rPr lang="nb-NO" baseline="0" dirty="0" smtClean="0"/>
            </a:br>
            <a:r>
              <a:rPr lang="nb-NO" baseline="0" dirty="0" smtClean="0"/>
              <a:t>Nøkkelen er </a:t>
            </a:r>
            <a:r>
              <a:rPr lang="nb-NO" baseline="0" dirty="0" err="1" smtClean="0"/>
              <a:t>sensor_id</a:t>
            </a:r>
            <a:r>
              <a:rPr lang="nb-NO" baseline="0" dirty="0" smtClean="0"/>
              <a:t>, og </a:t>
            </a:r>
            <a:r>
              <a:rPr lang="nb-NO" baseline="0" dirty="0" err="1" smtClean="0"/>
              <a:t>value</a:t>
            </a:r>
            <a:r>
              <a:rPr lang="nb-NO" baseline="0" dirty="0" smtClean="0"/>
              <a:t> er et sett med kolonner</a:t>
            </a:r>
          </a:p>
          <a:p>
            <a:pPr marL="0" lvl="2" indent="0">
              <a:buSzPct val="75000"/>
              <a:buFont typeface="Arial" charset="0"/>
              <a:buNone/>
            </a:pPr>
            <a:endParaRPr lang="nb-NO" baseline="0" dirty="0" smtClean="0"/>
          </a:p>
          <a:p>
            <a:pPr marL="0" lvl="2" indent="0">
              <a:buSzPct val="75000"/>
              <a:buFont typeface="Arial" charset="0"/>
              <a:buNone/>
            </a:pPr>
            <a:r>
              <a:rPr lang="nb-NO" baseline="0" dirty="0" smtClean="0"/>
              <a:t>Raden i eksemplet har tre kolonner.</a:t>
            </a:r>
          </a:p>
          <a:p>
            <a:pPr marL="0" lvl="2" indent="0">
              <a:buSzPct val="75000"/>
              <a:buFont typeface="Arial" charset="0"/>
              <a:buNone/>
            </a:pPr>
            <a:endParaRPr lang="nb-NO" baseline="0" dirty="0" smtClean="0"/>
          </a:p>
          <a:p>
            <a:pPr marL="0" lvl="2" indent="0">
              <a:buSzPct val="75000"/>
              <a:buFont typeface="Arial" charset="0"/>
              <a:buNone/>
            </a:pPr>
            <a:r>
              <a:rPr lang="nb-NO" baseline="0" dirty="0" smtClean="0"/>
              <a:t>Ser dere nå hvorfor det heter ”</a:t>
            </a:r>
            <a:r>
              <a:rPr lang="nb-NO" baseline="0" dirty="0" err="1" smtClean="0"/>
              <a:t>Wide</a:t>
            </a:r>
            <a:r>
              <a:rPr lang="nb-NO" baseline="0" dirty="0" smtClean="0"/>
              <a:t> </a:t>
            </a:r>
            <a:r>
              <a:rPr lang="nb-NO" baseline="0" dirty="0" err="1" smtClean="0"/>
              <a:t>column</a:t>
            </a:r>
            <a:r>
              <a:rPr lang="nb-NO" baseline="0" dirty="0" smtClean="0"/>
              <a:t> store”, og hvordan vi kan ha flere milliarder kolonner for en id, ofte kalt nøkkel?</a:t>
            </a:r>
          </a:p>
          <a:p>
            <a:pPr marL="0" lvl="2" indent="0">
              <a:buSzPct val="75000"/>
              <a:buFont typeface="Arial" charset="0"/>
              <a:buNone/>
            </a:pPr>
            <a:endParaRPr lang="nb-NO" baseline="0" dirty="0" smtClean="0"/>
          </a:p>
        </p:txBody>
      </p:sp>
    </p:spTree>
    <p:extLst>
      <p:ext uri="{BB962C8B-B14F-4D97-AF65-F5344CB8AC3E}">
        <p14:creationId xmlns:p14="http://schemas.microsoft.com/office/powerpoint/2010/main" val="6279776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Shape 121"/>
          <p:cNvSpPr>
            <a:spLocks noGrp="1" noRot="1" noChangeAspect="1"/>
          </p:cNvSpPr>
          <p:nvPr>
            <p:ph type="sldImg"/>
          </p:nvPr>
        </p:nvSpPr>
        <p:spPr>
          <a:xfrm>
            <a:off x="1143000" y="685800"/>
            <a:ext cx="4572000" cy="3429000"/>
          </a:xfrm>
          <a:prstGeom prst="rect">
            <a:avLst/>
          </a:prstGeom>
        </p:spPr>
        <p:txBody>
          <a:bodyPr/>
          <a:lstStyle/>
          <a:p>
            <a:endParaRPr/>
          </a:p>
        </p:txBody>
      </p:sp>
      <p:sp>
        <p:nvSpPr>
          <p:cNvPr id="122" name="Shape 122"/>
          <p:cNvSpPr>
            <a:spLocks noGrp="1"/>
          </p:cNvSpPr>
          <p:nvPr>
            <p:ph type="body" sz="quarter" idx="1"/>
          </p:nvPr>
        </p:nvSpPr>
        <p:spPr>
          <a:prstGeom prst="rect">
            <a:avLst/>
          </a:prstGeom>
        </p:spPr>
        <p:txBody>
          <a:bodyPr/>
          <a:lstStyle/>
          <a:p>
            <a:pPr marL="685800" indent="-685800" algn="l">
              <a:lnSpc>
                <a:spcPct val="150000"/>
              </a:lnSpc>
              <a:buFont typeface="Arial" charset="0"/>
              <a:buChar char="•"/>
            </a:pPr>
            <a:r>
              <a:rPr lang="en-US" dirty="0" err="1" smtClean="0">
                <a:solidFill>
                  <a:schemeClr val="tx1">
                    <a:lumMod val="95000"/>
                  </a:schemeClr>
                </a:solidFill>
                <a:latin typeface="Calisto MT" charset="0"/>
                <a:ea typeface="Calisto MT" charset="0"/>
                <a:cs typeface="Calisto MT" charset="0"/>
              </a:rPr>
              <a:t>Grunnlaget</a:t>
            </a:r>
            <a:r>
              <a:rPr lang="en-US" dirty="0" smtClean="0">
                <a:solidFill>
                  <a:schemeClr val="tx1">
                    <a:lumMod val="95000"/>
                  </a:schemeClr>
                </a:solidFill>
                <a:latin typeface="Calisto MT" charset="0"/>
                <a:ea typeface="Calisto MT" charset="0"/>
                <a:cs typeface="Calisto MT" charset="0"/>
              </a:rPr>
              <a:t> for Wide column stores</a:t>
            </a:r>
          </a:p>
          <a:p>
            <a:pPr marL="685800" indent="-685800" algn="l">
              <a:lnSpc>
                <a:spcPct val="150000"/>
              </a:lnSpc>
              <a:buFont typeface="Arial" charset="0"/>
              <a:buChar char="•"/>
            </a:pPr>
            <a:r>
              <a:rPr lang="en-US" dirty="0" err="1" smtClean="0">
                <a:solidFill>
                  <a:schemeClr val="tx1">
                    <a:lumMod val="95000"/>
                  </a:schemeClr>
                </a:solidFill>
                <a:latin typeface="Calisto MT" charset="0"/>
                <a:ea typeface="Calisto MT" charset="0"/>
                <a:cs typeface="Calisto MT" charset="0"/>
              </a:rPr>
              <a:t>Påbegynt</a:t>
            </a:r>
            <a:r>
              <a:rPr lang="en-US" dirty="0" smtClean="0">
                <a:solidFill>
                  <a:schemeClr val="tx1">
                    <a:lumMod val="95000"/>
                  </a:schemeClr>
                </a:solidFill>
                <a:latin typeface="Calisto MT" charset="0"/>
                <a:ea typeface="Calisto MT" charset="0"/>
                <a:cs typeface="Calisto MT" charset="0"/>
              </a:rPr>
              <a:t> </a:t>
            </a:r>
            <a:r>
              <a:rPr lang="en-US" dirty="0" err="1" smtClean="0">
                <a:solidFill>
                  <a:schemeClr val="tx1">
                    <a:lumMod val="95000"/>
                  </a:schemeClr>
                </a:solidFill>
                <a:latin typeface="Calisto MT" charset="0"/>
                <a:ea typeface="Calisto MT" charset="0"/>
                <a:cs typeface="Calisto MT" charset="0"/>
              </a:rPr>
              <a:t>i</a:t>
            </a:r>
            <a:r>
              <a:rPr lang="en-US" dirty="0" smtClean="0">
                <a:solidFill>
                  <a:schemeClr val="tx1">
                    <a:lumMod val="95000"/>
                  </a:schemeClr>
                </a:solidFill>
                <a:latin typeface="Calisto MT" charset="0"/>
                <a:ea typeface="Calisto MT" charset="0"/>
                <a:cs typeface="Calisto MT" charset="0"/>
              </a:rPr>
              <a:t> 2004</a:t>
            </a:r>
          </a:p>
          <a:p>
            <a:pPr marL="685800" indent="-685800" algn="l">
              <a:lnSpc>
                <a:spcPct val="150000"/>
              </a:lnSpc>
              <a:buFont typeface="Arial" charset="0"/>
              <a:buChar char="•"/>
            </a:pPr>
            <a:r>
              <a:rPr lang="en-US" dirty="0" err="1" smtClean="0">
                <a:solidFill>
                  <a:schemeClr val="tx1">
                    <a:lumMod val="95000"/>
                  </a:schemeClr>
                </a:solidFill>
                <a:latin typeface="Calisto MT" charset="0"/>
                <a:ea typeface="Calisto MT" charset="0"/>
                <a:cs typeface="Calisto MT" charset="0"/>
              </a:rPr>
              <a:t>Bygget</a:t>
            </a:r>
            <a:r>
              <a:rPr lang="en-US" dirty="0" smtClean="0">
                <a:solidFill>
                  <a:schemeClr val="tx1">
                    <a:lumMod val="95000"/>
                  </a:schemeClr>
                </a:solidFill>
                <a:latin typeface="Calisto MT" charset="0"/>
                <a:ea typeface="Calisto MT" charset="0"/>
                <a:cs typeface="Calisto MT" charset="0"/>
              </a:rPr>
              <a:t> for </a:t>
            </a:r>
            <a:r>
              <a:rPr lang="en-US" dirty="0" err="1" smtClean="0">
                <a:solidFill>
                  <a:schemeClr val="tx1">
                    <a:lumMod val="95000"/>
                  </a:schemeClr>
                </a:solidFill>
                <a:latin typeface="Calisto MT" charset="0"/>
                <a:ea typeface="Calisto MT" charset="0"/>
                <a:cs typeface="Calisto MT" charset="0"/>
              </a:rPr>
              <a:t>høy</a:t>
            </a:r>
            <a:r>
              <a:rPr lang="en-US" dirty="0" smtClean="0">
                <a:solidFill>
                  <a:schemeClr val="tx1">
                    <a:lumMod val="95000"/>
                  </a:schemeClr>
                </a:solidFill>
                <a:latin typeface="Calisto MT" charset="0"/>
                <a:ea typeface="Calisto MT" charset="0"/>
                <a:cs typeface="Calisto MT" charset="0"/>
              </a:rPr>
              <a:t> </a:t>
            </a:r>
            <a:r>
              <a:rPr lang="en-US" dirty="0" err="1" smtClean="0">
                <a:solidFill>
                  <a:schemeClr val="tx1">
                    <a:lumMod val="95000"/>
                  </a:schemeClr>
                </a:solidFill>
                <a:latin typeface="Calisto MT" charset="0"/>
                <a:ea typeface="Calisto MT" charset="0"/>
                <a:cs typeface="Calisto MT" charset="0"/>
              </a:rPr>
              <a:t>ytelse</a:t>
            </a:r>
            <a:endParaRPr lang="en-US" dirty="0" smtClean="0">
              <a:solidFill>
                <a:schemeClr val="tx1">
                  <a:lumMod val="95000"/>
                </a:schemeClr>
              </a:solidFill>
              <a:latin typeface="Calisto MT" charset="0"/>
              <a:ea typeface="Calisto MT" charset="0"/>
              <a:cs typeface="Calisto MT" charset="0"/>
            </a:endParaRPr>
          </a:p>
          <a:p>
            <a:pPr marL="685800" indent="-685800" algn="l">
              <a:lnSpc>
                <a:spcPct val="150000"/>
              </a:lnSpc>
              <a:buFont typeface="Arial" charset="0"/>
              <a:buChar char="•"/>
            </a:pPr>
            <a:r>
              <a:rPr lang="en-US" dirty="0" err="1" smtClean="0">
                <a:solidFill>
                  <a:schemeClr val="tx1">
                    <a:lumMod val="95000"/>
                  </a:schemeClr>
                </a:solidFill>
                <a:latin typeface="Calisto MT" charset="0"/>
                <a:ea typeface="Calisto MT" charset="0"/>
                <a:cs typeface="Calisto MT" charset="0"/>
              </a:rPr>
              <a:t>Brukes</a:t>
            </a:r>
            <a:r>
              <a:rPr lang="en-US" dirty="0" smtClean="0">
                <a:solidFill>
                  <a:schemeClr val="tx1">
                    <a:lumMod val="95000"/>
                  </a:schemeClr>
                </a:solidFill>
                <a:latin typeface="Calisto MT" charset="0"/>
                <a:ea typeface="Calisto MT" charset="0"/>
                <a:cs typeface="Calisto MT" charset="0"/>
              </a:rPr>
              <a:t> </a:t>
            </a:r>
            <a:r>
              <a:rPr lang="en-US" dirty="0" err="1" smtClean="0">
                <a:solidFill>
                  <a:schemeClr val="tx1">
                    <a:lumMod val="95000"/>
                  </a:schemeClr>
                </a:solidFill>
                <a:latin typeface="Calisto MT" charset="0"/>
                <a:ea typeface="Calisto MT" charset="0"/>
                <a:cs typeface="Calisto MT" charset="0"/>
              </a:rPr>
              <a:t>internt</a:t>
            </a:r>
            <a:r>
              <a:rPr lang="en-US" dirty="0" smtClean="0">
                <a:solidFill>
                  <a:schemeClr val="tx1">
                    <a:lumMod val="95000"/>
                  </a:schemeClr>
                </a:solidFill>
                <a:latin typeface="Calisto MT" charset="0"/>
                <a:ea typeface="Calisto MT" charset="0"/>
                <a:cs typeface="Calisto MT" charset="0"/>
              </a:rPr>
              <a:t> </a:t>
            </a:r>
            <a:r>
              <a:rPr lang="en-US" dirty="0" err="1" smtClean="0">
                <a:solidFill>
                  <a:schemeClr val="tx1">
                    <a:lumMod val="95000"/>
                  </a:schemeClr>
                </a:solidFill>
                <a:latin typeface="Calisto MT" charset="0"/>
                <a:ea typeface="Calisto MT" charset="0"/>
                <a:cs typeface="Calisto MT" charset="0"/>
              </a:rPr>
              <a:t>av</a:t>
            </a:r>
            <a:r>
              <a:rPr lang="en-US" dirty="0" smtClean="0">
                <a:solidFill>
                  <a:schemeClr val="tx1">
                    <a:lumMod val="95000"/>
                  </a:schemeClr>
                </a:solidFill>
                <a:latin typeface="Calisto MT" charset="0"/>
                <a:ea typeface="Calisto MT" charset="0"/>
                <a:cs typeface="Calisto MT" charset="0"/>
              </a:rPr>
              <a:t> mange </a:t>
            </a:r>
            <a:r>
              <a:rPr lang="en-US" dirty="0" err="1" smtClean="0">
                <a:solidFill>
                  <a:schemeClr val="tx1">
                    <a:lumMod val="95000"/>
                  </a:schemeClr>
                </a:solidFill>
                <a:latin typeface="Calisto MT" charset="0"/>
                <a:ea typeface="Calisto MT" charset="0"/>
                <a:cs typeface="Calisto MT" charset="0"/>
              </a:rPr>
              <a:t>løsninger</a:t>
            </a:r>
            <a:endParaRPr lang="en-US" dirty="0" smtClean="0">
              <a:solidFill>
                <a:schemeClr val="tx1">
                  <a:lumMod val="95000"/>
                </a:schemeClr>
              </a:solidFill>
              <a:latin typeface="Calisto MT" charset="0"/>
              <a:ea typeface="Calisto MT" charset="0"/>
              <a:cs typeface="Calisto MT" charset="0"/>
            </a:endParaRPr>
          </a:p>
          <a:p>
            <a:pPr marL="685800" indent="-685800" algn="l">
              <a:lnSpc>
                <a:spcPct val="150000"/>
              </a:lnSpc>
              <a:buFont typeface="Arial" charset="0"/>
              <a:buChar char="•"/>
            </a:pPr>
            <a:r>
              <a:rPr lang="en-US" dirty="0" smtClean="0">
                <a:solidFill>
                  <a:schemeClr val="tx1">
                    <a:lumMod val="95000"/>
                  </a:schemeClr>
                </a:solidFill>
                <a:latin typeface="Calisto MT" charset="0"/>
                <a:ea typeface="Calisto MT" charset="0"/>
                <a:cs typeface="Calisto MT" charset="0"/>
              </a:rPr>
              <a:t>Gmail, </a:t>
            </a:r>
            <a:r>
              <a:rPr lang="en-US" dirty="0" err="1" smtClean="0">
                <a:solidFill>
                  <a:schemeClr val="tx1">
                    <a:lumMod val="95000"/>
                  </a:schemeClr>
                </a:solidFill>
                <a:latin typeface="Calisto MT" charset="0"/>
                <a:ea typeface="Calisto MT" charset="0"/>
                <a:cs typeface="Calisto MT" charset="0"/>
              </a:rPr>
              <a:t>Youtube</a:t>
            </a:r>
            <a:r>
              <a:rPr lang="en-US" dirty="0" smtClean="0">
                <a:solidFill>
                  <a:schemeClr val="tx1">
                    <a:lumMod val="95000"/>
                  </a:schemeClr>
                </a:solidFill>
                <a:latin typeface="Calisto MT" charset="0"/>
                <a:ea typeface="Calisto MT" charset="0"/>
                <a:cs typeface="Calisto MT" charset="0"/>
              </a:rPr>
              <a:t>, Maps, Earth, “My search history” etc.</a:t>
            </a:r>
            <a:br>
              <a:rPr lang="en-US" dirty="0" smtClean="0">
                <a:solidFill>
                  <a:schemeClr val="tx1">
                    <a:lumMod val="95000"/>
                  </a:schemeClr>
                </a:solidFill>
                <a:latin typeface="Calisto MT" charset="0"/>
                <a:ea typeface="Calisto MT" charset="0"/>
                <a:cs typeface="Calisto MT" charset="0"/>
              </a:rPr>
            </a:br>
            <a:r>
              <a:rPr lang="en-US" dirty="0" smtClean="0">
                <a:solidFill>
                  <a:schemeClr val="tx1">
                    <a:lumMod val="95000"/>
                  </a:schemeClr>
                </a:solidFill>
                <a:latin typeface="Calisto MT" charset="0"/>
                <a:ea typeface="Calisto MT" charset="0"/>
                <a:cs typeface="Calisto MT" charset="0"/>
              </a:rPr>
              <a:t>		</a:t>
            </a:r>
          </a:p>
        </p:txBody>
      </p:sp>
    </p:spTree>
    <p:extLst>
      <p:ext uri="{BB962C8B-B14F-4D97-AF65-F5344CB8AC3E}">
        <p14:creationId xmlns:p14="http://schemas.microsoft.com/office/powerpoint/2010/main" val="12955648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Shape 121"/>
          <p:cNvSpPr>
            <a:spLocks noGrp="1" noRot="1" noChangeAspect="1"/>
          </p:cNvSpPr>
          <p:nvPr>
            <p:ph type="sldImg"/>
          </p:nvPr>
        </p:nvSpPr>
        <p:spPr>
          <a:xfrm>
            <a:off x="1143000" y="685800"/>
            <a:ext cx="4572000" cy="3429000"/>
          </a:xfrm>
          <a:prstGeom prst="rect">
            <a:avLst/>
          </a:prstGeom>
        </p:spPr>
        <p:txBody>
          <a:bodyPr/>
          <a:lstStyle/>
          <a:p>
            <a:endParaRPr/>
          </a:p>
        </p:txBody>
      </p:sp>
      <p:sp>
        <p:nvSpPr>
          <p:cNvPr id="122" name="Shape 122"/>
          <p:cNvSpPr>
            <a:spLocks noGrp="1"/>
          </p:cNvSpPr>
          <p:nvPr>
            <p:ph type="body" sz="quarter" idx="1"/>
          </p:nvPr>
        </p:nvSpPr>
        <p:spPr>
          <a:prstGeom prst="rect">
            <a:avLst/>
          </a:prstGeom>
        </p:spPr>
        <p:txBody>
          <a:bodyPr/>
          <a:lstStyle/>
          <a:p>
            <a:pPr marL="0" lvl="2" indent="0">
              <a:buSzPct val="75000"/>
              <a:buFont typeface="Arial" charset="0"/>
              <a:buNone/>
            </a:pPr>
            <a:r>
              <a:rPr lang="nb-NO" baseline="0" dirty="0" smtClean="0"/>
              <a:t>Flere </a:t>
            </a:r>
            <a:r>
              <a:rPr lang="nb-NO" baseline="0" dirty="0" smtClean="0"/>
              <a:t>implementasjoner som alle baserer seg på </a:t>
            </a:r>
            <a:r>
              <a:rPr lang="nb-NO" baseline="0" dirty="0" err="1" smtClean="0"/>
              <a:t>BigTable</a:t>
            </a:r>
            <a:r>
              <a:rPr lang="nb-NO" baseline="0" dirty="0" smtClean="0"/>
              <a:t>.</a:t>
            </a:r>
          </a:p>
          <a:p>
            <a:pPr marL="0" lvl="2" indent="0">
              <a:buSzPct val="75000"/>
              <a:buFont typeface="Arial" charset="0"/>
              <a:buNone/>
            </a:pPr>
            <a:endParaRPr lang="nb-NO" baseline="0" dirty="0" smtClean="0"/>
          </a:p>
          <a:p>
            <a:pPr marL="342900" lvl="2" indent="-342900">
              <a:buSzPct val="75000"/>
              <a:buFont typeface="Arial" charset="0"/>
              <a:buChar char="•"/>
            </a:pPr>
            <a:r>
              <a:rPr lang="nb-NO" baseline="0" dirty="0" smtClean="0"/>
              <a:t>Apache </a:t>
            </a:r>
            <a:r>
              <a:rPr lang="nb-NO" baseline="0" dirty="0" err="1" smtClean="0"/>
              <a:t>Hbase</a:t>
            </a:r>
            <a:r>
              <a:rPr lang="nb-NO" baseline="0" dirty="0" smtClean="0"/>
              <a:t>: ”The </a:t>
            </a:r>
            <a:r>
              <a:rPr lang="nb-NO" baseline="0" dirty="0" err="1" smtClean="0"/>
              <a:t>Hadoop</a:t>
            </a:r>
            <a:r>
              <a:rPr lang="nb-NO" baseline="0" dirty="0" smtClean="0"/>
              <a:t> database</a:t>
            </a:r>
            <a:r>
              <a:rPr lang="nb-NO" baseline="0" dirty="0" smtClean="0"/>
              <a:t>”. Brukes hos blant annet </a:t>
            </a:r>
            <a:r>
              <a:rPr lang="nb-NO" baseline="0" dirty="0" err="1" smtClean="0"/>
              <a:t>Facebook</a:t>
            </a:r>
            <a:r>
              <a:rPr lang="nb-NO" baseline="0" dirty="0" smtClean="0"/>
              <a:t> for </a:t>
            </a:r>
            <a:r>
              <a:rPr lang="nb-NO" baseline="0" dirty="0" err="1" smtClean="0"/>
              <a:t>Facebook</a:t>
            </a:r>
            <a:r>
              <a:rPr lang="nb-NO" baseline="0" dirty="0" smtClean="0"/>
              <a:t> Messenger.</a:t>
            </a:r>
            <a:endParaRPr lang="nb-NO" baseline="0" dirty="0" smtClean="0"/>
          </a:p>
          <a:p>
            <a:pPr marL="342900" lvl="2" indent="-342900">
              <a:buSzPct val="75000"/>
              <a:buFont typeface="Arial" charset="0"/>
              <a:buChar char="•"/>
            </a:pPr>
            <a:r>
              <a:rPr lang="nb-NO" baseline="0" dirty="0" smtClean="0"/>
              <a:t>Apache </a:t>
            </a:r>
            <a:r>
              <a:rPr lang="nb-NO" baseline="0" dirty="0" err="1" smtClean="0"/>
              <a:t>Accumulo</a:t>
            </a:r>
            <a:r>
              <a:rPr lang="nb-NO" baseline="0" dirty="0" smtClean="0"/>
              <a:t>: Opprinnelig laget av NSA (!!)</a:t>
            </a:r>
          </a:p>
          <a:p>
            <a:pPr marL="342900" lvl="2" indent="-342900">
              <a:buSzPct val="75000"/>
              <a:buFont typeface="Arial" charset="0"/>
              <a:buChar char="•"/>
            </a:pPr>
            <a:r>
              <a:rPr lang="nb-NO" baseline="0" dirty="0" smtClean="0"/>
              <a:t>Apache Cassandra: Opprinnelig laget av </a:t>
            </a:r>
            <a:r>
              <a:rPr lang="nb-NO" baseline="0" dirty="0" err="1" smtClean="0"/>
              <a:t>Facebook</a:t>
            </a:r>
            <a:endParaRPr lang="nb-NO" baseline="0" dirty="0" smtClean="0"/>
          </a:p>
          <a:p>
            <a:pPr marL="342900" lvl="2" indent="-342900">
              <a:buSzPct val="75000"/>
              <a:buFont typeface="Arial" charset="0"/>
              <a:buChar char="•"/>
            </a:pPr>
            <a:endParaRPr lang="nb-NO" baseline="0" dirty="0" smtClean="0"/>
          </a:p>
          <a:p>
            <a:pPr marL="342900" lvl="2" indent="-342900">
              <a:buSzPct val="75000"/>
              <a:buFont typeface="Arial" charset="0"/>
              <a:buChar char="•"/>
            </a:pPr>
            <a:endParaRPr lang="nb-NO" baseline="0" dirty="0" smtClean="0"/>
          </a:p>
          <a:p>
            <a:pPr marL="342900" lvl="2" indent="-342900">
              <a:buSzPct val="75000"/>
              <a:buFont typeface="Arial" charset="0"/>
              <a:buChar char="•"/>
            </a:pPr>
            <a:r>
              <a:rPr lang="nb-NO" baseline="0" dirty="0" smtClean="0"/>
              <a:t>Presentasjonen baserer seg på Cassandra sin implementasjon.</a:t>
            </a:r>
          </a:p>
          <a:p>
            <a:pPr marL="342900" lvl="2" indent="-342900">
              <a:buSzPct val="75000"/>
              <a:buFont typeface="Arial" charset="0"/>
              <a:buChar char="•"/>
            </a:pPr>
            <a:r>
              <a:rPr lang="nb-NO" baseline="0" dirty="0" smtClean="0"/>
              <a:t>Det </a:t>
            </a:r>
            <a:r>
              <a:rPr lang="nb-NO" baseline="0" dirty="0" smtClean="0"/>
              <a:t>vil nok være variasjoner </a:t>
            </a:r>
            <a:r>
              <a:rPr lang="nb-NO" baseline="0" dirty="0" smtClean="0"/>
              <a:t>til de andre løsningene.</a:t>
            </a:r>
          </a:p>
          <a:p>
            <a:pPr marL="342900" lvl="2" indent="-342900">
              <a:buSzPct val="75000"/>
              <a:buFont typeface="Arial" charset="0"/>
              <a:buChar char="•"/>
            </a:pPr>
            <a:endParaRPr lang="nb-NO" baseline="0" dirty="0" smtClean="0"/>
          </a:p>
          <a:p>
            <a:pPr marL="342900" lvl="2" indent="-342900">
              <a:buSzPct val="75000"/>
              <a:buFont typeface="Arial" charset="0"/>
              <a:buChar char="•"/>
            </a:pPr>
            <a:endParaRPr lang="nb-NO" baseline="0" dirty="0" smtClean="0"/>
          </a:p>
          <a:p>
            <a:pPr marL="342900" lvl="2" indent="-342900">
              <a:buSzPct val="75000"/>
              <a:buFont typeface="Arial" charset="0"/>
              <a:buChar char="•"/>
            </a:pPr>
            <a:endParaRPr lang="nb-NO" baseline="0" dirty="0" smtClean="0"/>
          </a:p>
          <a:p>
            <a:pPr marL="342900" lvl="2" indent="-342900">
              <a:buSzPct val="75000"/>
              <a:buFont typeface="Arial" charset="0"/>
              <a:buChar char="•"/>
            </a:pPr>
            <a:endParaRPr lang="nb-NO" baseline="0" dirty="0" smtClean="0"/>
          </a:p>
          <a:p>
            <a:pPr marL="342900" lvl="2" indent="-342900">
              <a:buSzPct val="75000"/>
              <a:buFont typeface="Arial" charset="0"/>
              <a:buChar char="•"/>
            </a:pPr>
            <a:endParaRPr lang="nb-NO" baseline="0" dirty="0" smtClean="0"/>
          </a:p>
        </p:txBody>
      </p:sp>
    </p:spTree>
    <p:extLst>
      <p:ext uri="{BB962C8B-B14F-4D97-AF65-F5344CB8AC3E}">
        <p14:creationId xmlns:p14="http://schemas.microsoft.com/office/powerpoint/2010/main" val="14449220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Shape 121"/>
          <p:cNvSpPr>
            <a:spLocks noGrp="1" noRot="1" noChangeAspect="1"/>
          </p:cNvSpPr>
          <p:nvPr>
            <p:ph type="sldImg"/>
          </p:nvPr>
        </p:nvSpPr>
        <p:spPr>
          <a:xfrm>
            <a:off x="1143000" y="685800"/>
            <a:ext cx="4572000" cy="3429000"/>
          </a:xfrm>
          <a:prstGeom prst="rect">
            <a:avLst/>
          </a:prstGeom>
        </p:spPr>
        <p:txBody>
          <a:bodyPr/>
          <a:lstStyle/>
          <a:p>
            <a:endParaRPr/>
          </a:p>
        </p:txBody>
      </p:sp>
      <p:sp>
        <p:nvSpPr>
          <p:cNvPr id="122" name="Shape 122"/>
          <p:cNvSpPr>
            <a:spLocks noGrp="1"/>
          </p:cNvSpPr>
          <p:nvPr>
            <p:ph type="body" sz="quarter" idx="1"/>
          </p:nvPr>
        </p:nvSpPr>
        <p:spPr>
          <a:prstGeom prst="rect">
            <a:avLst/>
          </a:prstGeom>
        </p:spPr>
        <p:txBody>
          <a:bodyPr/>
          <a:lstStyle/>
          <a:p>
            <a:pPr marL="342900" lvl="2" indent="-342900">
              <a:buSzPct val="75000"/>
              <a:buFont typeface="Arial" charset="0"/>
              <a:buChar char="•"/>
            </a:pPr>
            <a:r>
              <a:rPr lang="nb-NO" baseline="0" dirty="0" smtClean="0"/>
              <a:t>Cassandra ble som sagt laget av </a:t>
            </a:r>
            <a:r>
              <a:rPr lang="nb-NO" baseline="0" dirty="0" err="1" smtClean="0"/>
              <a:t>Facebook</a:t>
            </a:r>
            <a:r>
              <a:rPr lang="nb-NO" baseline="0" dirty="0" smtClean="0"/>
              <a:t> </a:t>
            </a:r>
          </a:p>
          <a:p>
            <a:pPr marL="342900" lvl="2" indent="-342900">
              <a:buSzPct val="75000"/>
              <a:buFont typeface="Arial" charset="0"/>
              <a:buChar char="•"/>
            </a:pPr>
            <a:r>
              <a:rPr lang="nb-NO" baseline="0" dirty="0" smtClean="0"/>
              <a:t>Open </a:t>
            </a:r>
            <a:r>
              <a:rPr lang="nb-NO" baseline="0" dirty="0" err="1" smtClean="0"/>
              <a:t>sourced</a:t>
            </a:r>
            <a:r>
              <a:rPr lang="nb-NO" baseline="0" dirty="0" smtClean="0"/>
              <a:t> i 2008</a:t>
            </a:r>
          </a:p>
          <a:p>
            <a:pPr marL="342900" lvl="2" indent="-342900">
              <a:buSzPct val="75000"/>
              <a:buFont typeface="Arial" charset="0"/>
              <a:buChar char="•"/>
            </a:pPr>
            <a:r>
              <a:rPr lang="nb-NO" baseline="0" dirty="0" smtClean="0"/>
              <a:t>Opprinnelig laget for å løse </a:t>
            </a:r>
            <a:r>
              <a:rPr lang="nb-NO" baseline="0" dirty="0" smtClean="0"/>
              <a:t>”The </a:t>
            </a:r>
            <a:r>
              <a:rPr lang="nb-NO" baseline="0" dirty="0" err="1" smtClean="0"/>
              <a:t>Inbox</a:t>
            </a:r>
            <a:r>
              <a:rPr lang="nb-NO" baseline="0" dirty="0" smtClean="0"/>
              <a:t> </a:t>
            </a:r>
            <a:r>
              <a:rPr lang="nb-NO" baseline="0" dirty="0" err="1" smtClean="0"/>
              <a:t>Search</a:t>
            </a:r>
            <a:r>
              <a:rPr lang="nb-NO" baseline="0" dirty="0" smtClean="0"/>
              <a:t> </a:t>
            </a:r>
            <a:r>
              <a:rPr lang="nb-NO" baseline="0" dirty="0" smtClean="0"/>
              <a:t>problem”</a:t>
            </a:r>
            <a:endParaRPr lang="nb-NO" baseline="0" dirty="0" smtClean="0"/>
          </a:p>
          <a:p>
            <a:pPr marL="342900" lvl="2" indent="-342900">
              <a:buSzPct val="75000"/>
              <a:buFont typeface="Arial" charset="0"/>
              <a:buChar char="•"/>
            </a:pPr>
            <a:r>
              <a:rPr lang="nb-NO" baseline="0" dirty="0" smtClean="0"/>
              <a:t>Koble meldingstråder mellom to brukere sammen</a:t>
            </a:r>
          </a:p>
          <a:p>
            <a:pPr marL="342900" lvl="2" indent="-342900">
              <a:buSzPct val="75000"/>
              <a:buFont typeface="Arial" charset="0"/>
              <a:buChar char="•"/>
            </a:pPr>
            <a:r>
              <a:rPr lang="nb-NO" baseline="0" dirty="0" smtClean="0"/>
              <a:t>Er en hybrid mellom key-</a:t>
            </a:r>
            <a:r>
              <a:rPr lang="nb-NO" baseline="0" dirty="0" err="1" smtClean="0"/>
              <a:t>value</a:t>
            </a:r>
            <a:r>
              <a:rPr lang="nb-NO" baseline="0" dirty="0" smtClean="0"/>
              <a:t> og </a:t>
            </a:r>
            <a:r>
              <a:rPr lang="nb-NO" baseline="0" dirty="0" err="1" smtClean="0"/>
              <a:t>column-oriented</a:t>
            </a:r>
            <a:r>
              <a:rPr lang="nb-NO" baseline="0" dirty="0" smtClean="0"/>
              <a:t> data </a:t>
            </a:r>
            <a:r>
              <a:rPr lang="nb-NO" baseline="0" dirty="0" smtClean="0"/>
              <a:t>store, </a:t>
            </a:r>
            <a:r>
              <a:rPr lang="nb-NO" baseline="0" dirty="0" smtClean="0"/>
              <a:t>men klassifiseres som en </a:t>
            </a:r>
            <a:r>
              <a:rPr lang="nb-NO" baseline="0" dirty="0" err="1" smtClean="0"/>
              <a:t>wide</a:t>
            </a:r>
            <a:r>
              <a:rPr lang="nb-NO" baseline="0" dirty="0" smtClean="0"/>
              <a:t> </a:t>
            </a:r>
            <a:r>
              <a:rPr lang="nb-NO" baseline="0" dirty="0" err="1" smtClean="0"/>
              <a:t>column</a:t>
            </a:r>
            <a:r>
              <a:rPr lang="nb-NO" baseline="0" dirty="0" smtClean="0"/>
              <a:t> store</a:t>
            </a:r>
          </a:p>
        </p:txBody>
      </p:sp>
    </p:spTree>
    <p:extLst>
      <p:ext uri="{BB962C8B-B14F-4D97-AF65-F5344CB8AC3E}">
        <p14:creationId xmlns:p14="http://schemas.microsoft.com/office/powerpoint/2010/main" val="3697857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
        <p:cNvGrpSpPr/>
        <p:nvPr/>
      </p:nvGrpSpPr>
      <p:grpSpPr>
        <a:xfrm>
          <a:off x="0" y="0"/>
          <a:ext cx="0" cy="0"/>
          <a:chOff x="0" y="0"/>
          <a:chExt cx="0" cy="0"/>
        </a:xfrm>
      </p:grpSpPr>
      <p:sp>
        <p:nvSpPr>
          <p:cNvPr id="11" name="Shape 11"/>
          <p:cNvSpPr>
            <a:spLocks noGrp="1"/>
          </p:cNvSpPr>
          <p:nvPr>
            <p:ph type="title"/>
          </p:nvPr>
        </p:nvSpPr>
        <p:spPr>
          <a:xfrm>
            <a:off x="3625453" y="2303859"/>
            <a:ext cx="11037095" cy="4643438"/>
          </a:xfrm>
          <a:prstGeom prst="rect">
            <a:avLst/>
          </a:prstGeom>
        </p:spPr>
        <p:txBody>
          <a:bodyPr anchor="b"/>
          <a:lstStyle/>
          <a:p>
            <a:r>
              <a:t>Title Text</a:t>
            </a:r>
          </a:p>
        </p:txBody>
      </p:sp>
      <p:sp>
        <p:nvSpPr>
          <p:cNvPr id="12" name="Shape 12"/>
          <p:cNvSpPr>
            <a:spLocks noGrp="1"/>
          </p:cNvSpPr>
          <p:nvPr>
            <p:ph type="body" sz="quarter" idx="1"/>
          </p:nvPr>
        </p:nvSpPr>
        <p:spPr>
          <a:xfrm>
            <a:off x="3625453" y="7072313"/>
            <a:ext cx="11037095" cy="1589485"/>
          </a:xfrm>
          <a:prstGeom prst="rect">
            <a:avLst/>
          </a:prstGeom>
        </p:spPr>
        <p:txBody>
          <a:bodyPr anchor="t"/>
          <a:lstStyle>
            <a:lvl1pPr marL="0" indent="0" algn="ctr">
              <a:spcBef>
                <a:spcPts val="0"/>
              </a:spcBef>
              <a:buSzTx/>
              <a:buNone/>
              <a:defRPr sz="4400">
                <a:latin typeface="+mj-lt"/>
                <a:ea typeface="+mj-ea"/>
                <a:cs typeface="+mj-cs"/>
                <a:sym typeface="Source Sans Pro Light"/>
              </a:defRPr>
            </a:lvl1pPr>
            <a:lvl2pPr marL="0" indent="228600" algn="ctr">
              <a:spcBef>
                <a:spcPts val="0"/>
              </a:spcBef>
              <a:buSzTx/>
              <a:buNone/>
              <a:defRPr sz="4400">
                <a:latin typeface="+mj-lt"/>
                <a:ea typeface="+mj-ea"/>
                <a:cs typeface="+mj-cs"/>
                <a:sym typeface="Source Sans Pro Light"/>
              </a:defRPr>
            </a:lvl2pPr>
            <a:lvl3pPr marL="0" indent="457200" algn="ctr">
              <a:spcBef>
                <a:spcPts val="0"/>
              </a:spcBef>
              <a:buSzTx/>
              <a:buNone/>
              <a:defRPr sz="4400">
                <a:latin typeface="+mj-lt"/>
                <a:ea typeface="+mj-ea"/>
                <a:cs typeface="+mj-cs"/>
                <a:sym typeface="Source Sans Pro Light"/>
              </a:defRPr>
            </a:lvl3pPr>
            <a:lvl4pPr marL="0" indent="685800" algn="ctr">
              <a:spcBef>
                <a:spcPts val="0"/>
              </a:spcBef>
              <a:buSzTx/>
              <a:buNone/>
              <a:defRPr sz="4400">
                <a:latin typeface="+mj-lt"/>
                <a:ea typeface="+mj-ea"/>
                <a:cs typeface="+mj-cs"/>
                <a:sym typeface="Source Sans Pro Light"/>
              </a:defRPr>
            </a:lvl4pPr>
            <a:lvl5pPr marL="0" indent="914400" algn="ctr">
              <a:spcBef>
                <a:spcPts val="0"/>
              </a:spcBef>
              <a:buSzTx/>
              <a:buNone/>
              <a:defRPr sz="4400">
                <a:latin typeface="+mj-lt"/>
                <a:ea typeface="+mj-ea"/>
                <a:cs typeface="+mj-cs"/>
                <a:sym typeface="Source Sans Pro Light"/>
              </a:defRPr>
            </a:lvl5pPr>
          </a:lstStyle>
          <a:p>
            <a:r>
              <a:t>Body Level One</a:t>
            </a:r>
          </a:p>
          <a:p>
            <a:pPr lvl="1"/>
            <a:r>
              <a:t>Body Level Two</a:t>
            </a:r>
          </a:p>
          <a:p>
            <a:pPr lvl="2"/>
            <a:r>
              <a:t>Body Level Three</a:t>
            </a:r>
          </a:p>
          <a:p>
            <a:pPr lvl="3"/>
            <a:r>
              <a:t>Body Level Four</a:t>
            </a:r>
          </a:p>
          <a:p>
            <a:pPr lvl="4"/>
            <a:r>
              <a:t>Body Level Five</a:t>
            </a:r>
          </a:p>
        </p:txBody>
      </p:sp>
      <p:sp>
        <p:nvSpPr>
          <p:cNvPr id="13" name="Shape 13"/>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30" name="Shape 30"/>
          <p:cNvSpPr>
            <a:spLocks noGrp="1"/>
          </p:cNvSpPr>
          <p:nvPr>
            <p:ph type="title"/>
          </p:nvPr>
        </p:nvSpPr>
        <p:spPr>
          <a:xfrm>
            <a:off x="3625453" y="4536281"/>
            <a:ext cx="11037095" cy="4643438"/>
          </a:xfrm>
          <a:prstGeom prst="rect">
            <a:avLst/>
          </a:prstGeom>
        </p:spPr>
        <p:txBody>
          <a:bodyPr/>
          <a:lstStyle/>
          <a:p>
            <a:r>
              <a:t>Title Text</a:t>
            </a:r>
          </a:p>
        </p:txBody>
      </p:sp>
      <p:sp>
        <p:nvSpPr>
          <p:cNvPr id="31" name="Shape 31"/>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38" name="Shape 38"/>
          <p:cNvSpPr>
            <a:spLocks noGrp="1"/>
          </p:cNvSpPr>
          <p:nvPr>
            <p:ph type="pic" sz="half" idx="13"/>
          </p:nvPr>
        </p:nvSpPr>
        <p:spPr>
          <a:xfrm>
            <a:off x="9371707" y="892968"/>
            <a:ext cx="5625704" cy="11572876"/>
          </a:xfrm>
          <a:prstGeom prst="rect">
            <a:avLst/>
          </a:prstGeom>
        </p:spPr>
        <p:txBody>
          <a:bodyPr lIns="91439" tIns="45719" rIns="91439" bIns="45719" anchor="t">
            <a:noAutofit/>
          </a:bodyPr>
          <a:lstStyle/>
          <a:p>
            <a:endParaRPr/>
          </a:p>
        </p:txBody>
      </p:sp>
      <p:sp>
        <p:nvSpPr>
          <p:cNvPr id="39" name="Shape 39"/>
          <p:cNvSpPr>
            <a:spLocks noGrp="1"/>
          </p:cNvSpPr>
          <p:nvPr>
            <p:ph type="title"/>
          </p:nvPr>
        </p:nvSpPr>
        <p:spPr>
          <a:xfrm>
            <a:off x="3290590" y="892969"/>
            <a:ext cx="5625704" cy="5607845"/>
          </a:xfrm>
          <a:prstGeom prst="rect">
            <a:avLst/>
          </a:prstGeom>
        </p:spPr>
        <p:txBody>
          <a:bodyPr anchor="b"/>
          <a:lstStyle>
            <a:lvl1pPr>
              <a:defRPr sz="8400">
                <a:latin typeface="+mn-lt"/>
                <a:ea typeface="+mn-ea"/>
                <a:cs typeface="+mn-cs"/>
                <a:sym typeface="Helvetica Light"/>
              </a:defRPr>
            </a:lvl1pPr>
          </a:lstStyle>
          <a:p>
            <a:r>
              <a:t>Title Text</a:t>
            </a:r>
          </a:p>
        </p:txBody>
      </p:sp>
      <p:sp>
        <p:nvSpPr>
          <p:cNvPr id="40" name="Shape 40"/>
          <p:cNvSpPr>
            <a:spLocks noGrp="1"/>
          </p:cNvSpPr>
          <p:nvPr>
            <p:ph type="body" sz="quarter" idx="1"/>
          </p:nvPr>
        </p:nvSpPr>
        <p:spPr>
          <a:xfrm>
            <a:off x="3290590" y="6697266"/>
            <a:ext cx="5625704" cy="5768579"/>
          </a:xfrm>
          <a:prstGeom prst="rect">
            <a:avLst/>
          </a:prstGeom>
        </p:spPr>
        <p:txBody>
          <a:bodyPr anchor="t"/>
          <a:lstStyle>
            <a:lvl1pPr marL="0" indent="0" algn="ctr">
              <a:spcBef>
                <a:spcPts val="0"/>
              </a:spcBef>
              <a:buSzTx/>
              <a:buNone/>
              <a:defRPr sz="4400">
                <a:latin typeface="+mj-lt"/>
                <a:ea typeface="+mj-ea"/>
                <a:cs typeface="+mj-cs"/>
                <a:sym typeface="Source Sans Pro Light"/>
              </a:defRPr>
            </a:lvl1pPr>
            <a:lvl2pPr marL="0" indent="228600" algn="ctr">
              <a:spcBef>
                <a:spcPts val="0"/>
              </a:spcBef>
              <a:buSzTx/>
              <a:buNone/>
              <a:defRPr sz="4400">
                <a:latin typeface="+mj-lt"/>
                <a:ea typeface="+mj-ea"/>
                <a:cs typeface="+mj-cs"/>
                <a:sym typeface="Source Sans Pro Light"/>
              </a:defRPr>
            </a:lvl2pPr>
            <a:lvl3pPr marL="0" indent="457200" algn="ctr">
              <a:spcBef>
                <a:spcPts val="0"/>
              </a:spcBef>
              <a:buSzTx/>
              <a:buNone/>
              <a:defRPr sz="4400">
                <a:latin typeface="+mj-lt"/>
                <a:ea typeface="+mj-ea"/>
                <a:cs typeface="+mj-cs"/>
                <a:sym typeface="Source Sans Pro Light"/>
              </a:defRPr>
            </a:lvl3pPr>
            <a:lvl4pPr marL="0" indent="685800" algn="ctr">
              <a:spcBef>
                <a:spcPts val="0"/>
              </a:spcBef>
              <a:buSzTx/>
              <a:buNone/>
              <a:defRPr sz="4400">
                <a:latin typeface="+mj-lt"/>
                <a:ea typeface="+mj-ea"/>
                <a:cs typeface="+mj-cs"/>
                <a:sym typeface="Source Sans Pro Light"/>
              </a:defRPr>
            </a:lvl4pPr>
            <a:lvl5pPr marL="0" indent="914400" algn="ctr">
              <a:spcBef>
                <a:spcPts val="0"/>
              </a:spcBef>
              <a:buSzTx/>
              <a:buNone/>
              <a:defRPr sz="4400">
                <a:latin typeface="+mj-lt"/>
                <a:ea typeface="+mj-ea"/>
                <a:cs typeface="+mj-cs"/>
                <a:sym typeface="Source Sans Pro Light"/>
              </a:defRPr>
            </a:lvl5pPr>
          </a:lstStyle>
          <a:p>
            <a:r>
              <a:t>Body Level One</a:t>
            </a:r>
          </a:p>
          <a:p>
            <a:pPr lvl="1"/>
            <a:r>
              <a:t>Body Level Two</a:t>
            </a:r>
          </a:p>
          <a:p>
            <a:pPr lvl="2"/>
            <a:r>
              <a:t>Body Level Three</a:t>
            </a:r>
          </a:p>
          <a:p>
            <a:pPr lvl="3"/>
            <a:r>
              <a:t>Body Level Four</a:t>
            </a:r>
          </a:p>
          <a:p>
            <a:pPr lvl="4"/>
            <a:r>
              <a:t>Body Level Five</a:t>
            </a:r>
          </a:p>
        </p:txBody>
      </p:sp>
      <p:sp>
        <p:nvSpPr>
          <p:cNvPr id="41" name="Shape 41"/>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48" name="Shape 48"/>
          <p:cNvSpPr>
            <a:spLocks noGrp="1"/>
          </p:cNvSpPr>
          <p:nvPr>
            <p:ph type="title"/>
          </p:nvPr>
        </p:nvSpPr>
        <p:spPr>
          <a:prstGeom prst="rect">
            <a:avLst/>
          </a:prstGeom>
        </p:spPr>
        <p:txBody>
          <a:bodyPr/>
          <a:lstStyle/>
          <a:p>
            <a:r>
              <a:t>Title Text</a:t>
            </a:r>
          </a:p>
        </p:txBody>
      </p:sp>
      <p:sp>
        <p:nvSpPr>
          <p:cNvPr id="49" name="Shape 49"/>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5" name="Shape 65"/>
          <p:cNvSpPr>
            <a:spLocks noGrp="1"/>
          </p:cNvSpPr>
          <p:nvPr>
            <p:ph type="pic" sz="quarter" idx="13"/>
          </p:nvPr>
        </p:nvSpPr>
        <p:spPr>
          <a:xfrm>
            <a:off x="9371707" y="3661171"/>
            <a:ext cx="5625704" cy="8840392"/>
          </a:xfrm>
          <a:prstGeom prst="rect">
            <a:avLst/>
          </a:prstGeom>
        </p:spPr>
        <p:txBody>
          <a:bodyPr lIns="91439" tIns="45719" rIns="91439" bIns="45719" anchor="t">
            <a:noAutofit/>
          </a:bodyPr>
          <a:lstStyle/>
          <a:p>
            <a:endParaRPr/>
          </a:p>
        </p:txBody>
      </p:sp>
      <p:sp>
        <p:nvSpPr>
          <p:cNvPr id="66" name="Shape 66"/>
          <p:cNvSpPr>
            <a:spLocks noGrp="1"/>
          </p:cNvSpPr>
          <p:nvPr>
            <p:ph type="title"/>
          </p:nvPr>
        </p:nvSpPr>
        <p:spPr>
          <a:prstGeom prst="rect">
            <a:avLst/>
          </a:prstGeom>
        </p:spPr>
        <p:txBody>
          <a:bodyPr/>
          <a:lstStyle/>
          <a:p>
            <a:r>
              <a:t>Title Text</a:t>
            </a:r>
          </a:p>
        </p:txBody>
      </p:sp>
      <p:sp>
        <p:nvSpPr>
          <p:cNvPr id="67" name="Shape 67"/>
          <p:cNvSpPr>
            <a:spLocks noGrp="1"/>
          </p:cNvSpPr>
          <p:nvPr>
            <p:ph type="body" sz="quarter" idx="1"/>
          </p:nvPr>
        </p:nvSpPr>
        <p:spPr>
          <a:xfrm>
            <a:off x="3290590" y="3661171"/>
            <a:ext cx="5625704" cy="8840392"/>
          </a:xfrm>
          <a:prstGeom prst="rect">
            <a:avLst/>
          </a:prstGeom>
        </p:spPr>
        <p:txBody>
          <a:bodyPr/>
          <a:lstStyle>
            <a:lvl1pPr marL="465364" indent="-465364">
              <a:spcBef>
                <a:spcPts val="4500"/>
              </a:spcBef>
              <a:defRPr sz="3800">
                <a:latin typeface="+mj-lt"/>
                <a:ea typeface="+mj-ea"/>
                <a:cs typeface="+mj-cs"/>
                <a:sym typeface="Source Sans Pro Light"/>
              </a:defRPr>
            </a:lvl1pPr>
            <a:lvl2pPr marL="808264" indent="-465364">
              <a:spcBef>
                <a:spcPts val="4500"/>
              </a:spcBef>
              <a:defRPr sz="3800">
                <a:latin typeface="+mj-lt"/>
                <a:ea typeface="+mj-ea"/>
                <a:cs typeface="+mj-cs"/>
                <a:sym typeface="Source Sans Pro Light"/>
              </a:defRPr>
            </a:lvl2pPr>
            <a:lvl3pPr marL="1151164" indent="-465364">
              <a:spcBef>
                <a:spcPts val="4500"/>
              </a:spcBef>
              <a:defRPr sz="3800">
                <a:latin typeface="+mj-lt"/>
                <a:ea typeface="+mj-ea"/>
                <a:cs typeface="+mj-cs"/>
                <a:sym typeface="Source Sans Pro Light"/>
              </a:defRPr>
            </a:lvl3pPr>
            <a:lvl4pPr marL="1494064" indent="-465364">
              <a:spcBef>
                <a:spcPts val="4500"/>
              </a:spcBef>
              <a:defRPr sz="3800">
                <a:latin typeface="+mj-lt"/>
                <a:ea typeface="+mj-ea"/>
                <a:cs typeface="+mj-cs"/>
                <a:sym typeface="Source Sans Pro Light"/>
              </a:defRPr>
            </a:lvl4pPr>
            <a:lvl5pPr marL="1836964" indent="-465364">
              <a:spcBef>
                <a:spcPts val="4500"/>
              </a:spcBef>
              <a:defRPr sz="3800">
                <a:latin typeface="+mj-lt"/>
                <a:ea typeface="+mj-ea"/>
                <a:cs typeface="+mj-cs"/>
                <a:sym typeface="Source Sans Pro Light"/>
              </a:defRPr>
            </a:lvl5pPr>
          </a:lstStyle>
          <a:p>
            <a:r>
              <a:t>Body Level One</a:t>
            </a:r>
          </a:p>
          <a:p>
            <a:pPr lvl="1"/>
            <a:r>
              <a:t>Body Level Two</a:t>
            </a:r>
          </a:p>
          <a:p>
            <a:pPr lvl="2"/>
            <a:r>
              <a:t>Body Level Three</a:t>
            </a:r>
          </a:p>
          <a:p>
            <a:pPr lvl="3"/>
            <a:r>
              <a:t>Body Level Four</a:t>
            </a:r>
          </a:p>
          <a:p>
            <a:pPr lvl="4"/>
            <a:r>
              <a:t>Body Level Five</a:t>
            </a:r>
          </a:p>
        </p:txBody>
      </p:sp>
      <p:sp>
        <p:nvSpPr>
          <p:cNvPr id="68" name="Shape 68"/>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75" name="Shape 75"/>
          <p:cNvSpPr>
            <a:spLocks noGrp="1"/>
          </p:cNvSpPr>
          <p:nvPr>
            <p:ph type="body" idx="1"/>
          </p:nvPr>
        </p:nvSpPr>
        <p:spPr>
          <a:xfrm>
            <a:off x="3290590" y="1785937"/>
            <a:ext cx="11706821" cy="10144126"/>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76" name="Shape 76"/>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83" name="Shape 83"/>
          <p:cNvSpPr>
            <a:spLocks noGrp="1"/>
          </p:cNvSpPr>
          <p:nvPr>
            <p:ph type="pic" sz="quarter" idx="13"/>
          </p:nvPr>
        </p:nvSpPr>
        <p:spPr>
          <a:xfrm>
            <a:off x="9371707" y="7161610"/>
            <a:ext cx="5625704" cy="5304235"/>
          </a:xfrm>
          <a:prstGeom prst="rect">
            <a:avLst/>
          </a:prstGeom>
        </p:spPr>
        <p:txBody>
          <a:bodyPr lIns="91439" tIns="45719" rIns="91439" bIns="45719" anchor="t">
            <a:noAutofit/>
          </a:bodyPr>
          <a:lstStyle/>
          <a:p>
            <a:endParaRPr/>
          </a:p>
        </p:txBody>
      </p:sp>
      <p:sp>
        <p:nvSpPr>
          <p:cNvPr id="84" name="Shape 84"/>
          <p:cNvSpPr>
            <a:spLocks noGrp="1"/>
          </p:cNvSpPr>
          <p:nvPr>
            <p:ph type="pic" sz="quarter" idx="14"/>
          </p:nvPr>
        </p:nvSpPr>
        <p:spPr>
          <a:xfrm>
            <a:off x="9378265" y="1250157"/>
            <a:ext cx="5625704" cy="5304235"/>
          </a:xfrm>
          <a:prstGeom prst="rect">
            <a:avLst/>
          </a:prstGeom>
        </p:spPr>
        <p:txBody>
          <a:bodyPr lIns="91439" tIns="45719" rIns="91439" bIns="45719" anchor="t">
            <a:noAutofit/>
          </a:bodyPr>
          <a:lstStyle/>
          <a:p>
            <a:endParaRPr/>
          </a:p>
        </p:txBody>
      </p:sp>
      <p:sp>
        <p:nvSpPr>
          <p:cNvPr id="85" name="Shape 85"/>
          <p:cNvSpPr>
            <a:spLocks noGrp="1"/>
          </p:cNvSpPr>
          <p:nvPr>
            <p:ph type="pic" sz="half" idx="15"/>
          </p:nvPr>
        </p:nvSpPr>
        <p:spPr>
          <a:xfrm>
            <a:off x="3290590" y="1250156"/>
            <a:ext cx="5625704" cy="11215688"/>
          </a:xfrm>
          <a:prstGeom prst="rect">
            <a:avLst/>
          </a:prstGeom>
        </p:spPr>
        <p:txBody>
          <a:bodyPr lIns="91439" tIns="45719" rIns="91439" bIns="45719" anchor="t">
            <a:noAutofit/>
          </a:bodyPr>
          <a:lstStyle/>
          <a:p>
            <a:endParaRPr/>
          </a:p>
        </p:txBody>
      </p:sp>
      <p:sp>
        <p:nvSpPr>
          <p:cNvPr id="86" name="Shape 86"/>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93" name="Shape 93"/>
          <p:cNvSpPr>
            <a:spLocks noGrp="1"/>
          </p:cNvSpPr>
          <p:nvPr>
            <p:ph type="body" sz="quarter" idx="13"/>
          </p:nvPr>
        </p:nvSpPr>
        <p:spPr>
          <a:xfrm>
            <a:off x="3625453" y="8947546"/>
            <a:ext cx="11037095" cy="660798"/>
          </a:xfrm>
          <a:prstGeom prst="rect">
            <a:avLst/>
          </a:prstGeom>
        </p:spPr>
        <p:txBody>
          <a:bodyPr anchor="t">
            <a:spAutoFit/>
          </a:bodyPr>
          <a:lstStyle>
            <a:lvl1pPr marL="0" indent="0" algn="ctr">
              <a:spcBef>
                <a:spcPts val="0"/>
              </a:spcBef>
              <a:buSzTx/>
              <a:buNone/>
              <a:defRPr sz="3200">
                <a:latin typeface="+mj-lt"/>
                <a:ea typeface="+mj-ea"/>
                <a:cs typeface="+mj-cs"/>
                <a:sym typeface="Source Sans Pro Light"/>
              </a:defRPr>
            </a:lvl1pPr>
          </a:lstStyle>
          <a:p>
            <a:r>
              <a:t>–Johnny Appleseed</a:t>
            </a:r>
          </a:p>
        </p:txBody>
      </p:sp>
      <p:sp>
        <p:nvSpPr>
          <p:cNvPr id="94" name="Shape 94"/>
          <p:cNvSpPr>
            <a:spLocks noGrp="1"/>
          </p:cNvSpPr>
          <p:nvPr>
            <p:ph type="body" sz="quarter" idx="14"/>
          </p:nvPr>
        </p:nvSpPr>
        <p:spPr>
          <a:xfrm>
            <a:off x="3625453" y="5998765"/>
            <a:ext cx="11037095" cy="968376"/>
          </a:xfrm>
          <a:prstGeom prst="rect">
            <a:avLst/>
          </a:prstGeom>
        </p:spPr>
        <p:txBody>
          <a:bodyPr>
            <a:spAutoFit/>
          </a:bodyPr>
          <a:lstStyle>
            <a:lvl1pPr marL="0" indent="0" algn="ctr">
              <a:spcBef>
                <a:spcPts val="0"/>
              </a:spcBef>
              <a:buSzTx/>
              <a:buNone/>
              <a:defRPr sz="5200">
                <a:latin typeface="+mj-lt"/>
                <a:ea typeface="+mj-ea"/>
                <a:cs typeface="+mj-cs"/>
                <a:sym typeface="Source Sans Pro Light"/>
              </a:defRPr>
            </a:lvl1pPr>
          </a:lstStyle>
          <a:p>
            <a:r>
              <a:t>“Type a quote here.” </a:t>
            </a:r>
          </a:p>
        </p:txBody>
      </p:sp>
      <p:sp>
        <p:nvSpPr>
          <p:cNvPr id="95" name="Shape 95"/>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02" name="Shape 102"/>
          <p:cNvSpPr>
            <a:spLocks noGrp="1"/>
          </p:cNvSpPr>
          <p:nvPr>
            <p:ph type="pic" idx="13"/>
          </p:nvPr>
        </p:nvSpPr>
        <p:spPr>
          <a:xfrm>
            <a:off x="2286000" y="0"/>
            <a:ext cx="13716000" cy="13716000"/>
          </a:xfrm>
          <a:prstGeom prst="rect">
            <a:avLst/>
          </a:prstGeom>
        </p:spPr>
        <p:txBody>
          <a:bodyPr lIns="91439" tIns="45719" rIns="91439" bIns="45719" anchor="t">
            <a:noAutofit/>
          </a:bodyPr>
          <a:lstStyle/>
          <a:p>
            <a:endParaRPr/>
          </a:p>
        </p:txBody>
      </p:sp>
      <p:sp>
        <p:nvSpPr>
          <p:cNvPr id="103" name="Shape 103"/>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3290590" y="625078"/>
            <a:ext cx="11706821" cy="3036094"/>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normAutofit/>
          </a:bodyPr>
          <a:lstStyle/>
          <a:p>
            <a:r>
              <a:t>Title Text</a:t>
            </a:r>
          </a:p>
        </p:txBody>
      </p:sp>
      <p:sp>
        <p:nvSpPr>
          <p:cNvPr id="3" name="Shape 3"/>
          <p:cNvSpPr>
            <a:spLocks noGrp="1"/>
          </p:cNvSpPr>
          <p:nvPr>
            <p:ph type="body" idx="1"/>
          </p:nvPr>
        </p:nvSpPr>
        <p:spPr>
          <a:xfrm>
            <a:off x="3290590" y="3661171"/>
            <a:ext cx="11706821" cy="8840392"/>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normAutofit/>
          </a:bodyPr>
          <a:lstStyle/>
          <a:p>
            <a:r>
              <a:t>Body Level One</a:t>
            </a:r>
          </a:p>
          <a:p>
            <a:pPr lvl="1"/>
            <a:r>
              <a:t>Body Level Two</a:t>
            </a:r>
          </a:p>
          <a:p>
            <a:pPr lvl="2"/>
            <a:r>
              <a:t>Body Level Three</a:t>
            </a:r>
          </a:p>
          <a:p>
            <a:pPr lvl="3"/>
            <a:r>
              <a:t>Body Level Four</a:t>
            </a:r>
          </a:p>
          <a:p>
            <a:pPr lvl="4"/>
            <a:r>
              <a:t>Body Level Five</a:t>
            </a:r>
          </a:p>
        </p:txBody>
      </p:sp>
      <p:sp>
        <p:nvSpPr>
          <p:cNvPr id="4" name="Shape 4"/>
          <p:cNvSpPr>
            <a:spLocks noGrp="1"/>
          </p:cNvSpPr>
          <p:nvPr>
            <p:ph type="sldNum" sz="quarter" idx="2"/>
          </p:nvPr>
        </p:nvSpPr>
        <p:spPr>
          <a:xfrm>
            <a:off x="8859183" y="13010554"/>
            <a:ext cx="556242" cy="513601"/>
          </a:xfrm>
          <a:prstGeom prst="rect">
            <a:avLst/>
          </a:prstGeom>
          <a:ln w="12700">
            <a:miter lim="400000"/>
          </a:ln>
        </p:spPr>
        <p:txBody>
          <a:bodyPr wrap="none" lIns="71437" tIns="71437" rIns="71437" bIns="71437">
            <a:spAutoFit/>
          </a:bodyPr>
          <a:lstStyle>
            <a:lvl1pPr>
              <a:defRPr sz="2400">
                <a:solidFill>
                  <a:srgbClr val="000000"/>
                </a:solidFill>
                <a:latin typeface="+mn-lt"/>
                <a:ea typeface="+mn-ea"/>
                <a:cs typeface="+mn-cs"/>
                <a:sym typeface="Helvetica Light"/>
              </a:defRPr>
            </a:lvl1pPr>
          </a:lstStyle>
          <a:p>
            <a:fld id="{86CB4B4D-7CA3-9044-876B-883B54F8677D}" type="slidenum">
              <a:t>‹#›</a:t>
            </a:fld>
            <a:endParaRPr/>
          </a:p>
        </p:txBody>
      </p:sp>
    </p:spTree>
  </p:cSld>
  <p:clrMap bg1="dk1" tx1="lt1" bg2="dk2" tx2="lt2" accent1="accent1" accent2="accent2" accent3="accent3" accent4="accent4" accent5="accent5" accent6="accent6" hlink="hlink" folHlink="folHlink"/>
  <p:sldLayoutIdLst>
    <p:sldLayoutId id="2147483649" r:id="rId1"/>
    <p:sldLayoutId id="2147483651" r:id="rId2"/>
    <p:sldLayoutId id="2147483652" r:id="rId3"/>
    <p:sldLayoutId id="2147483653" r:id="rId4"/>
    <p:sldLayoutId id="2147483655" r:id="rId5"/>
    <p:sldLayoutId id="2147483656" r:id="rId6"/>
    <p:sldLayoutId id="2147483657" r:id="rId7"/>
    <p:sldLayoutId id="2147483658" r:id="rId8"/>
    <p:sldLayoutId id="2147483659" r:id="rId9"/>
  </p:sldLayoutIdLst>
  <p:transition spd="med"/>
  <p:txStyles>
    <p:titleStyle>
      <a:lvl1pPr marL="0" marR="0" indent="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j-lt"/>
          <a:ea typeface="+mj-ea"/>
          <a:cs typeface="+mj-cs"/>
          <a:sym typeface="Source Sans Pro Light"/>
        </a:defRPr>
      </a:lvl1pPr>
      <a:lvl2pPr marL="0" marR="0" indent="2286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j-lt"/>
          <a:ea typeface="+mj-ea"/>
          <a:cs typeface="+mj-cs"/>
          <a:sym typeface="Source Sans Pro Light"/>
        </a:defRPr>
      </a:lvl2pPr>
      <a:lvl3pPr marL="0" marR="0" indent="4572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j-lt"/>
          <a:ea typeface="+mj-ea"/>
          <a:cs typeface="+mj-cs"/>
          <a:sym typeface="Source Sans Pro Light"/>
        </a:defRPr>
      </a:lvl3pPr>
      <a:lvl4pPr marL="0" marR="0" indent="6858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j-lt"/>
          <a:ea typeface="+mj-ea"/>
          <a:cs typeface="+mj-cs"/>
          <a:sym typeface="Source Sans Pro Light"/>
        </a:defRPr>
      </a:lvl4pPr>
      <a:lvl5pPr marL="0" marR="0" indent="9144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j-lt"/>
          <a:ea typeface="+mj-ea"/>
          <a:cs typeface="+mj-cs"/>
          <a:sym typeface="Source Sans Pro Light"/>
        </a:defRPr>
      </a:lvl5pPr>
      <a:lvl6pPr marL="0" marR="0" indent="11430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j-lt"/>
          <a:ea typeface="+mj-ea"/>
          <a:cs typeface="+mj-cs"/>
          <a:sym typeface="Source Sans Pro Light"/>
        </a:defRPr>
      </a:lvl6pPr>
      <a:lvl7pPr marL="0" marR="0" indent="13716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j-lt"/>
          <a:ea typeface="+mj-ea"/>
          <a:cs typeface="+mj-cs"/>
          <a:sym typeface="Source Sans Pro Light"/>
        </a:defRPr>
      </a:lvl7pPr>
      <a:lvl8pPr marL="0" marR="0" indent="16002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j-lt"/>
          <a:ea typeface="+mj-ea"/>
          <a:cs typeface="+mj-cs"/>
          <a:sym typeface="Source Sans Pro Light"/>
        </a:defRPr>
      </a:lvl8pPr>
      <a:lvl9pPr marL="0" marR="0" indent="18288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j-lt"/>
          <a:ea typeface="+mj-ea"/>
          <a:cs typeface="+mj-cs"/>
          <a:sym typeface="Source Sans Pro Light"/>
        </a:defRPr>
      </a:lvl9pPr>
    </p:titleStyle>
    <p:bodyStyle>
      <a:lvl1pPr marL="6173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Source Sans Pro"/>
          <a:ea typeface="Source Sans Pro"/>
          <a:cs typeface="Source Sans Pro"/>
          <a:sym typeface="Source Sans Pro"/>
        </a:defRPr>
      </a:lvl1pPr>
      <a:lvl2pPr marL="10618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Source Sans Pro"/>
          <a:ea typeface="Source Sans Pro"/>
          <a:cs typeface="Source Sans Pro"/>
          <a:sym typeface="Source Sans Pro"/>
        </a:defRPr>
      </a:lvl2pPr>
      <a:lvl3pPr marL="15063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Source Sans Pro"/>
          <a:ea typeface="Source Sans Pro"/>
          <a:cs typeface="Source Sans Pro"/>
          <a:sym typeface="Source Sans Pro"/>
        </a:defRPr>
      </a:lvl3pPr>
      <a:lvl4pPr marL="19508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Source Sans Pro"/>
          <a:ea typeface="Source Sans Pro"/>
          <a:cs typeface="Source Sans Pro"/>
          <a:sym typeface="Source Sans Pro"/>
        </a:defRPr>
      </a:lvl4pPr>
      <a:lvl5pPr marL="23953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Source Sans Pro"/>
          <a:ea typeface="Source Sans Pro"/>
          <a:cs typeface="Source Sans Pro"/>
          <a:sym typeface="Source Sans Pro"/>
        </a:defRPr>
      </a:lvl5pPr>
      <a:lvl6pPr marL="28398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Source Sans Pro"/>
          <a:ea typeface="Source Sans Pro"/>
          <a:cs typeface="Source Sans Pro"/>
          <a:sym typeface="Source Sans Pro"/>
        </a:defRPr>
      </a:lvl6pPr>
      <a:lvl7pPr marL="32843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Source Sans Pro"/>
          <a:ea typeface="Source Sans Pro"/>
          <a:cs typeface="Source Sans Pro"/>
          <a:sym typeface="Source Sans Pro"/>
        </a:defRPr>
      </a:lvl7pPr>
      <a:lvl8pPr marL="37288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Source Sans Pro"/>
          <a:ea typeface="Source Sans Pro"/>
          <a:cs typeface="Source Sans Pro"/>
          <a:sym typeface="Source Sans Pro"/>
        </a:defRPr>
      </a:lvl8pPr>
      <a:lvl9pPr marL="41733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Source Sans Pro"/>
          <a:ea typeface="Source Sans Pro"/>
          <a:cs typeface="Source Sans Pro"/>
          <a:sym typeface="Source Sans Pro"/>
        </a:defRPr>
      </a:lvl9pPr>
    </p:bodyStyle>
    <p:otherStyle>
      <a:lvl1pPr marL="0" marR="0" indent="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1pPr>
      <a:lvl2pPr marL="0" marR="0" indent="2286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2pPr>
      <a:lvl3pPr marL="0" marR="0" indent="4572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3pPr>
      <a:lvl4pPr marL="0" marR="0" indent="6858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4pPr>
      <a:lvl5pPr marL="0" marR="0" indent="9144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5pPr>
      <a:lvl6pPr marL="0" marR="0" indent="11430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6pPr>
      <a:lvl7pPr marL="0" marR="0" indent="13716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7pPr>
      <a:lvl8pPr marL="0" marR="0" indent="16002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8pPr>
      <a:lvl9pPr marL="0" marR="0" indent="18288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2.tif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8.tif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9.tif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10.tif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3.tiff"/><Relationship Id="rId4" Type="http://schemas.openxmlformats.org/officeDocument/2006/relationships/image" Target="../media/image4.tiff"/><Relationship Id="rId5" Type="http://schemas.openxmlformats.org/officeDocument/2006/relationships/image" Target="../media/image5.tiff"/><Relationship Id="rId6" Type="http://schemas.openxmlformats.org/officeDocument/2006/relationships/image" Target="../media/image6.tiff"/><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7.tiff"/></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82828"/>
        </a:solidFill>
        <a:effectLst/>
      </p:bgPr>
    </p:bg>
    <p:spTree>
      <p:nvGrpSpPr>
        <p:cNvPr id="1" name=""/>
        <p:cNvGrpSpPr/>
        <p:nvPr/>
      </p:nvGrpSpPr>
      <p:grpSpPr>
        <a:xfrm>
          <a:off x="0" y="0"/>
          <a:ext cx="0" cy="0"/>
          <a:chOff x="0" y="0"/>
          <a:chExt cx="0" cy="0"/>
        </a:xfrm>
      </p:grpSpPr>
      <p:sp>
        <p:nvSpPr>
          <p:cNvPr id="119" name="Shape 119"/>
          <p:cNvSpPr/>
          <p:nvPr/>
        </p:nvSpPr>
        <p:spPr>
          <a:xfrm>
            <a:off x="585216" y="4386333"/>
            <a:ext cx="16996931" cy="5376471"/>
          </a:xfrm>
          <a:prstGeom prst="rect">
            <a:avLst/>
          </a:prstGeom>
          <a:ln w="12700">
            <a:miter lim="400000"/>
          </a:ln>
          <a:extLst>
            <a:ext uri="{C572A759-6A51-4108-AA02-DFA0A04FC94B}">
              <ma14:wrappingTextBoxFlag xmlns:ma14="http://schemas.microsoft.com/office/mac/drawingml/2011/main" val="1"/>
            </a:ext>
          </a:extLst>
        </p:spPr>
        <p:txBody>
          <a:bodyPr wrap="square" lIns="71437" tIns="71437" rIns="71437" bIns="71437" anchor="ctr">
            <a:spAutoFit/>
          </a:bodyPr>
          <a:lstStyle/>
          <a:p>
            <a:pPr algn="r">
              <a:defRPr sz="20000">
                <a:solidFill>
                  <a:srgbClr val="3EC7C0"/>
                </a:solidFill>
              </a:defRPr>
            </a:pPr>
            <a:r>
              <a:rPr lang="nb-NO" sz="17000" dirty="0" smtClean="0">
                <a:solidFill>
                  <a:srgbClr val="17BDB4"/>
                </a:solidFill>
                <a:latin typeface="Calibri" charset="0"/>
                <a:ea typeface="Calibri" charset="0"/>
                <a:cs typeface="Calibri" charset="0"/>
              </a:rPr>
              <a:t>WIDE </a:t>
            </a:r>
            <a:r>
              <a:rPr lang="nb-NO" sz="17000" dirty="0">
                <a:solidFill>
                  <a:srgbClr val="17BDB4"/>
                </a:solidFill>
                <a:latin typeface="Calibri" charset="0"/>
                <a:ea typeface="Calibri" charset="0"/>
                <a:cs typeface="Calibri" charset="0"/>
              </a:rPr>
              <a:t>COLUMN </a:t>
            </a:r>
            <a:r>
              <a:rPr lang="nb-NO" sz="17000" dirty="0" smtClean="0">
                <a:solidFill>
                  <a:srgbClr val="17BDB4"/>
                </a:solidFill>
                <a:latin typeface="Calibri" charset="0"/>
                <a:ea typeface="Calibri" charset="0"/>
                <a:cs typeface="Calibri" charset="0"/>
              </a:rPr>
              <a:t>STORES</a:t>
            </a:r>
            <a:endParaRPr lang="nb-NO" sz="17000" dirty="0">
              <a:solidFill>
                <a:srgbClr val="17BDB4"/>
              </a:solidFill>
              <a:latin typeface="Calibri" charset="0"/>
              <a:ea typeface="Calibri" charset="0"/>
              <a:cs typeface="Calibri" charset="0"/>
            </a:endParaRPr>
          </a:p>
        </p:txBody>
      </p:sp>
      <p:sp>
        <p:nvSpPr>
          <p:cNvPr id="120" name="Shape 120"/>
          <p:cNvSpPr/>
          <p:nvPr/>
        </p:nvSpPr>
        <p:spPr>
          <a:xfrm>
            <a:off x="12199263" y="12133399"/>
            <a:ext cx="5382884" cy="1067599"/>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7000">
                <a:solidFill>
                  <a:srgbClr val="3EC7C0"/>
                </a:solidFill>
              </a:defRPr>
            </a:lvl1pPr>
          </a:lstStyle>
          <a:p>
            <a:r>
              <a:rPr lang="nb-NO" sz="6000" dirty="0" smtClean="0">
                <a:solidFill>
                  <a:srgbClr val="FFFFFF"/>
                </a:solidFill>
                <a:latin typeface="Calibri" charset="0"/>
                <a:ea typeface="Calibri" charset="0"/>
                <a:cs typeface="Calibri" charset="0"/>
              </a:rPr>
              <a:t>Andreas </a:t>
            </a:r>
            <a:r>
              <a:rPr lang="nb-NO" sz="6000" dirty="0" err="1" smtClean="0">
                <a:solidFill>
                  <a:srgbClr val="FFFFFF"/>
                </a:solidFill>
                <a:latin typeface="Calibri" charset="0"/>
                <a:ea typeface="Calibri" charset="0"/>
                <a:cs typeface="Calibri" charset="0"/>
              </a:rPr>
              <a:t>Baakind</a:t>
            </a:r>
            <a:endParaRPr sz="6000" dirty="0">
              <a:solidFill>
                <a:srgbClr val="FFFFFF"/>
              </a:solidFill>
              <a:latin typeface="Calibri" charset="0"/>
              <a:ea typeface="Calibri" charset="0"/>
              <a:cs typeface="Calibri" charset="0"/>
            </a:endParaRP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282828"/>
        </a:solidFill>
        <a:effectLst/>
      </p:bgPr>
    </p:bg>
    <p:spTree>
      <p:nvGrpSpPr>
        <p:cNvPr id="1" name=""/>
        <p:cNvGrpSpPr/>
        <p:nvPr/>
      </p:nvGrpSpPr>
      <p:grpSpPr>
        <a:xfrm>
          <a:off x="0" y="0"/>
          <a:ext cx="0" cy="0"/>
          <a:chOff x="0" y="0"/>
          <a:chExt cx="0" cy="0"/>
        </a:xfrm>
      </p:grpSpPr>
      <p:sp>
        <p:nvSpPr>
          <p:cNvPr id="18" name="Oval 17"/>
          <p:cNvSpPr/>
          <p:nvPr/>
        </p:nvSpPr>
        <p:spPr>
          <a:xfrm>
            <a:off x="4864608" y="3182112"/>
            <a:ext cx="8120112" cy="8412480"/>
          </a:xfrm>
          <a:prstGeom prst="ellipse">
            <a:avLst/>
          </a:prstGeom>
          <a:noFill/>
          <a:ln w="63500" cap="flat" cmpd="sng">
            <a:solidFill>
              <a:srgbClr val="FFFFFF"/>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sz="3200" b="0" i="0" u="none" strike="noStrike" cap="none" spc="0" normalizeH="0" baseline="0">
              <a:ln>
                <a:noFill/>
              </a:ln>
              <a:solidFill>
                <a:srgbClr val="FFFFFF"/>
              </a:solidFill>
              <a:effectLst/>
              <a:uFillTx/>
              <a:latin typeface="+mn-lt"/>
              <a:ea typeface="+mn-ea"/>
              <a:cs typeface="+mn-cs"/>
              <a:sym typeface="Helvetica Light"/>
            </a:endParaRPr>
          </a:p>
        </p:txBody>
      </p:sp>
      <p:sp>
        <p:nvSpPr>
          <p:cNvPr id="21" name="TextBox 20"/>
          <p:cNvSpPr txBox="1"/>
          <p:nvPr/>
        </p:nvSpPr>
        <p:spPr>
          <a:xfrm>
            <a:off x="7551262" y="6762219"/>
            <a:ext cx="3188592" cy="12522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nb-NO" sz="7200" b="0" i="0" u="none" strike="noStrike" cap="none" spc="0" normalizeH="0" baseline="0" dirty="0" smtClean="0">
                <a:ln>
                  <a:noFill/>
                </a:ln>
                <a:solidFill>
                  <a:srgbClr val="FFFFFF"/>
                </a:solidFill>
                <a:effectLst/>
                <a:uFillTx/>
                <a:latin typeface="Calibri" charset="0"/>
                <a:ea typeface="Calibri" charset="0"/>
                <a:cs typeface="Calibri" charset="0"/>
                <a:sym typeface="Conduit ITC Light"/>
              </a:rPr>
              <a:t>Cluster</a:t>
            </a:r>
            <a:endParaRPr kumimoji="0" sz="7200" b="0" i="0" u="none" strike="noStrike" cap="none" spc="0" normalizeH="0" baseline="0" dirty="0">
              <a:ln>
                <a:noFill/>
              </a:ln>
              <a:solidFill>
                <a:srgbClr val="FFFFFF"/>
              </a:solidFill>
              <a:effectLst/>
              <a:uFillTx/>
              <a:latin typeface="Calibri" charset="0"/>
              <a:ea typeface="Calibri" charset="0"/>
              <a:cs typeface="Calibri" charset="0"/>
              <a:sym typeface="Conduit ITC Light"/>
            </a:endParaRPr>
          </a:p>
        </p:txBody>
      </p:sp>
      <p:sp>
        <p:nvSpPr>
          <p:cNvPr id="2" name="Oval 1"/>
          <p:cNvSpPr/>
          <p:nvPr/>
        </p:nvSpPr>
        <p:spPr>
          <a:xfrm>
            <a:off x="8086413" y="1680324"/>
            <a:ext cx="2118291" cy="2194561"/>
          </a:xfrm>
          <a:prstGeom prst="ellipse">
            <a:avLst/>
          </a:prstGeom>
          <a:solidFill>
            <a:srgbClr val="17BDB4"/>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sz="3200" b="0" i="0" u="none" strike="noStrike" cap="none" spc="0" normalizeH="0" baseline="0">
              <a:ln>
                <a:noFill/>
              </a:ln>
              <a:solidFill>
                <a:srgbClr val="FFFFFF"/>
              </a:solidFill>
              <a:effectLst/>
              <a:uFillTx/>
              <a:latin typeface="+mn-lt"/>
              <a:ea typeface="+mn-ea"/>
              <a:cs typeface="+mn-cs"/>
              <a:sym typeface="Helvetica Light"/>
            </a:endParaRPr>
          </a:p>
        </p:txBody>
      </p:sp>
      <p:sp>
        <p:nvSpPr>
          <p:cNvPr id="7" name="Oval 6"/>
          <p:cNvSpPr/>
          <p:nvPr/>
        </p:nvSpPr>
        <p:spPr>
          <a:xfrm>
            <a:off x="11844382" y="4789282"/>
            <a:ext cx="2118291" cy="2194561"/>
          </a:xfrm>
          <a:prstGeom prst="ellipse">
            <a:avLst/>
          </a:prstGeom>
          <a:solidFill>
            <a:srgbClr val="17BDB4"/>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sz="3200" b="0" i="0" u="none" strike="noStrike" cap="none" spc="0" normalizeH="0" baseline="0">
              <a:ln>
                <a:noFill/>
              </a:ln>
              <a:solidFill>
                <a:srgbClr val="FFFFFF"/>
              </a:solidFill>
              <a:effectLst/>
              <a:uFillTx/>
              <a:latin typeface="+mn-lt"/>
              <a:ea typeface="+mn-ea"/>
              <a:cs typeface="+mn-cs"/>
              <a:sym typeface="Helvetica Light"/>
            </a:endParaRPr>
          </a:p>
        </p:txBody>
      </p:sp>
      <p:sp>
        <p:nvSpPr>
          <p:cNvPr id="8" name="Oval 7"/>
          <p:cNvSpPr/>
          <p:nvPr/>
        </p:nvSpPr>
        <p:spPr>
          <a:xfrm>
            <a:off x="10427278" y="9621657"/>
            <a:ext cx="2118291" cy="2194561"/>
          </a:xfrm>
          <a:prstGeom prst="ellipse">
            <a:avLst/>
          </a:prstGeom>
          <a:solidFill>
            <a:srgbClr val="17BDB4"/>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sz="3200" b="0" i="0" u="none" strike="noStrike" cap="none" spc="0" normalizeH="0" baseline="0">
              <a:ln>
                <a:noFill/>
              </a:ln>
              <a:solidFill>
                <a:srgbClr val="FFFFFF"/>
              </a:solidFill>
              <a:effectLst/>
              <a:uFillTx/>
              <a:latin typeface="+mn-lt"/>
              <a:ea typeface="+mn-ea"/>
              <a:cs typeface="+mn-cs"/>
              <a:sym typeface="Helvetica Light"/>
            </a:endParaRPr>
          </a:p>
        </p:txBody>
      </p:sp>
      <p:sp>
        <p:nvSpPr>
          <p:cNvPr id="10" name="Oval 9"/>
          <p:cNvSpPr/>
          <p:nvPr/>
        </p:nvSpPr>
        <p:spPr>
          <a:xfrm>
            <a:off x="4076661" y="4567658"/>
            <a:ext cx="2118291" cy="2194561"/>
          </a:xfrm>
          <a:prstGeom prst="ellipse">
            <a:avLst/>
          </a:prstGeom>
          <a:solidFill>
            <a:srgbClr val="17BDB4"/>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sz="3200" b="0" i="0" u="none" strike="noStrike" cap="none" spc="0" normalizeH="0" baseline="0">
              <a:ln>
                <a:noFill/>
              </a:ln>
              <a:solidFill>
                <a:srgbClr val="FFFFFF"/>
              </a:solidFill>
              <a:effectLst/>
              <a:uFillTx/>
              <a:latin typeface="+mn-lt"/>
              <a:ea typeface="+mn-ea"/>
              <a:cs typeface="+mn-cs"/>
              <a:sym typeface="Helvetica Light"/>
            </a:endParaRPr>
          </a:p>
        </p:txBody>
      </p:sp>
      <p:sp>
        <p:nvSpPr>
          <p:cNvPr id="12" name="Oval 11"/>
          <p:cNvSpPr/>
          <p:nvPr/>
        </p:nvSpPr>
        <p:spPr>
          <a:xfrm>
            <a:off x="4881333" y="9290995"/>
            <a:ext cx="2118291" cy="2194561"/>
          </a:xfrm>
          <a:prstGeom prst="ellipse">
            <a:avLst/>
          </a:prstGeom>
          <a:solidFill>
            <a:srgbClr val="17BDB4"/>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sz="32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820270300"/>
      </p:ext>
    </p:extLst>
  </p:cSld>
  <p:clrMapOvr>
    <a:masterClrMapping/>
  </p:clrMapOvr>
  <p:transition spd="med"/>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282828"/>
        </a:solidFill>
        <a:effectLst/>
      </p:bgPr>
    </p:bg>
    <p:spTree>
      <p:nvGrpSpPr>
        <p:cNvPr id="1" name=""/>
        <p:cNvGrpSpPr/>
        <p:nvPr/>
      </p:nvGrpSpPr>
      <p:grpSpPr>
        <a:xfrm>
          <a:off x="0" y="0"/>
          <a:ext cx="0" cy="0"/>
          <a:chOff x="0" y="0"/>
          <a:chExt cx="0" cy="0"/>
        </a:xfrm>
      </p:grpSpPr>
      <p:sp>
        <p:nvSpPr>
          <p:cNvPr id="18" name="Oval 17"/>
          <p:cNvSpPr/>
          <p:nvPr/>
        </p:nvSpPr>
        <p:spPr>
          <a:xfrm>
            <a:off x="4864608" y="3182112"/>
            <a:ext cx="8120112" cy="8412480"/>
          </a:xfrm>
          <a:prstGeom prst="ellipse">
            <a:avLst/>
          </a:prstGeom>
          <a:noFill/>
          <a:ln w="63500" cap="flat" cmpd="sng">
            <a:solidFill>
              <a:srgbClr val="FFFFFF"/>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sz="3200" b="0" i="0" u="none" strike="noStrike" cap="none" spc="0" normalizeH="0" baseline="0">
              <a:ln>
                <a:noFill/>
              </a:ln>
              <a:solidFill>
                <a:srgbClr val="FFFFFF"/>
              </a:solidFill>
              <a:effectLst/>
              <a:uFillTx/>
              <a:latin typeface="+mn-lt"/>
              <a:ea typeface="+mn-ea"/>
              <a:cs typeface="+mn-cs"/>
              <a:sym typeface="Helvetica Light"/>
            </a:endParaRPr>
          </a:p>
        </p:txBody>
      </p:sp>
      <p:sp>
        <p:nvSpPr>
          <p:cNvPr id="21" name="TextBox 20"/>
          <p:cNvSpPr txBox="1"/>
          <p:nvPr/>
        </p:nvSpPr>
        <p:spPr>
          <a:xfrm>
            <a:off x="7551262" y="6762219"/>
            <a:ext cx="3188592" cy="12522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nb-NO" sz="7200" b="0" i="0" u="none" strike="noStrike" cap="none" spc="0" normalizeH="0" baseline="0" dirty="0" smtClean="0">
                <a:ln>
                  <a:noFill/>
                </a:ln>
                <a:solidFill>
                  <a:srgbClr val="FFFFFF"/>
                </a:solidFill>
                <a:effectLst/>
                <a:uFillTx/>
                <a:latin typeface="Calibri" charset="0"/>
                <a:ea typeface="Calibri" charset="0"/>
                <a:cs typeface="Calibri" charset="0"/>
                <a:sym typeface="Conduit ITC Light"/>
              </a:rPr>
              <a:t>Cluster</a:t>
            </a:r>
            <a:endParaRPr kumimoji="0" sz="7200" b="0" i="0" u="none" strike="noStrike" cap="none" spc="0" normalizeH="0" baseline="0" dirty="0">
              <a:ln>
                <a:noFill/>
              </a:ln>
              <a:solidFill>
                <a:srgbClr val="FFFFFF"/>
              </a:solidFill>
              <a:effectLst/>
              <a:uFillTx/>
              <a:latin typeface="Calibri" charset="0"/>
              <a:ea typeface="Calibri" charset="0"/>
              <a:cs typeface="Calibri" charset="0"/>
              <a:sym typeface="Conduit ITC Light"/>
            </a:endParaRPr>
          </a:p>
        </p:txBody>
      </p:sp>
      <p:sp>
        <p:nvSpPr>
          <p:cNvPr id="2" name="Oval 1"/>
          <p:cNvSpPr/>
          <p:nvPr/>
        </p:nvSpPr>
        <p:spPr>
          <a:xfrm>
            <a:off x="8086413" y="1680324"/>
            <a:ext cx="2118291" cy="2194561"/>
          </a:xfrm>
          <a:prstGeom prst="ellipse">
            <a:avLst/>
          </a:prstGeom>
          <a:solidFill>
            <a:srgbClr val="17BDB4"/>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sz="3200" b="0" i="0" u="none" strike="noStrike" cap="none" spc="0" normalizeH="0" baseline="0">
              <a:ln>
                <a:noFill/>
              </a:ln>
              <a:solidFill>
                <a:srgbClr val="FFFFFF"/>
              </a:solidFill>
              <a:effectLst/>
              <a:uFillTx/>
              <a:latin typeface="+mn-lt"/>
              <a:ea typeface="+mn-ea"/>
              <a:cs typeface="+mn-cs"/>
              <a:sym typeface="Helvetica Light"/>
            </a:endParaRPr>
          </a:p>
        </p:txBody>
      </p:sp>
      <p:sp>
        <p:nvSpPr>
          <p:cNvPr id="7" name="Oval 6"/>
          <p:cNvSpPr/>
          <p:nvPr/>
        </p:nvSpPr>
        <p:spPr>
          <a:xfrm>
            <a:off x="11844382" y="4789282"/>
            <a:ext cx="2118291" cy="2194561"/>
          </a:xfrm>
          <a:prstGeom prst="ellipse">
            <a:avLst/>
          </a:prstGeom>
          <a:solidFill>
            <a:srgbClr val="17BDB4"/>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sz="3200" b="0" i="0" u="none" strike="noStrike" cap="none" spc="0" normalizeH="0" baseline="0">
              <a:ln>
                <a:noFill/>
              </a:ln>
              <a:solidFill>
                <a:srgbClr val="FFFFFF"/>
              </a:solidFill>
              <a:effectLst/>
              <a:uFillTx/>
              <a:latin typeface="+mn-lt"/>
              <a:ea typeface="+mn-ea"/>
              <a:cs typeface="+mn-cs"/>
              <a:sym typeface="Helvetica Light"/>
            </a:endParaRPr>
          </a:p>
        </p:txBody>
      </p:sp>
      <p:sp>
        <p:nvSpPr>
          <p:cNvPr id="8" name="Oval 7"/>
          <p:cNvSpPr/>
          <p:nvPr/>
        </p:nvSpPr>
        <p:spPr>
          <a:xfrm>
            <a:off x="10427278" y="9621657"/>
            <a:ext cx="2118291" cy="2194561"/>
          </a:xfrm>
          <a:prstGeom prst="ellipse">
            <a:avLst/>
          </a:prstGeom>
          <a:solidFill>
            <a:srgbClr val="17BDB4"/>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sz="3200" b="0" i="0" u="none" strike="noStrike" cap="none" spc="0" normalizeH="0" baseline="0">
              <a:ln>
                <a:noFill/>
              </a:ln>
              <a:solidFill>
                <a:srgbClr val="FFFFFF"/>
              </a:solidFill>
              <a:effectLst/>
              <a:uFillTx/>
              <a:latin typeface="+mn-lt"/>
              <a:ea typeface="+mn-ea"/>
              <a:cs typeface="+mn-cs"/>
              <a:sym typeface="Helvetica Light"/>
            </a:endParaRPr>
          </a:p>
        </p:txBody>
      </p:sp>
      <p:sp>
        <p:nvSpPr>
          <p:cNvPr id="10" name="Oval 9"/>
          <p:cNvSpPr/>
          <p:nvPr/>
        </p:nvSpPr>
        <p:spPr>
          <a:xfrm>
            <a:off x="4076661" y="4567658"/>
            <a:ext cx="2118291" cy="2194561"/>
          </a:xfrm>
          <a:prstGeom prst="ellipse">
            <a:avLst/>
          </a:prstGeom>
          <a:solidFill>
            <a:srgbClr val="17BDB4"/>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sz="3200" b="0" i="0" u="none" strike="noStrike" cap="none" spc="0" normalizeH="0" baseline="0">
              <a:ln>
                <a:noFill/>
              </a:ln>
              <a:solidFill>
                <a:srgbClr val="FFFFFF"/>
              </a:solidFill>
              <a:effectLst/>
              <a:uFillTx/>
              <a:latin typeface="+mn-lt"/>
              <a:ea typeface="+mn-ea"/>
              <a:cs typeface="+mn-cs"/>
              <a:sym typeface="Helvetica Light"/>
            </a:endParaRPr>
          </a:p>
        </p:txBody>
      </p:sp>
      <p:sp>
        <p:nvSpPr>
          <p:cNvPr id="12" name="Oval 11"/>
          <p:cNvSpPr/>
          <p:nvPr/>
        </p:nvSpPr>
        <p:spPr>
          <a:xfrm>
            <a:off x="4881333" y="9290995"/>
            <a:ext cx="2118291" cy="2194561"/>
          </a:xfrm>
          <a:prstGeom prst="ellipse">
            <a:avLst/>
          </a:prstGeom>
          <a:solidFill>
            <a:srgbClr val="E15457"/>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sz="32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875957858"/>
      </p:ext>
    </p:extLst>
  </p:cSld>
  <p:clrMapOvr>
    <a:masterClrMapping/>
  </p:clrMapOvr>
  <p:transition spd="med"/>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282828"/>
        </a:solidFill>
        <a:effectLst/>
      </p:bgPr>
    </p:bg>
    <p:spTree>
      <p:nvGrpSpPr>
        <p:cNvPr id="1" name=""/>
        <p:cNvGrpSpPr/>
        <p:nvPr/>
      </p:nvGrpSpPr>
      <p:grpSpPr>
        <a:xfrm>
          <a:off x="0" y="0"/>
          <a:ext cx="0" cy="0"/>
          <a:chOff x="0" y="0"/>
          <a:chExt cx="0" cy="0"/>
        </a:xfrm>
      </p:grpSpPr>
      <p:sp>
        <p:nvSpPr>
          <p:cNvPr id="7" name="Oval 6"/>
          <p:cNvSpPr/>
          <p:nvPr/>
        </p:nvSpPr>
        <p:spPr>
          <a:xfrm>
            <a:off x="1150582" y="9912096"/>
            <a:ext cx="16054378" cy="16632423"/>
          </a:xfrm>
          <a:prstGeom prst="ellipse">
            <a:avLst/>
          </a:prstGeom>
          <a:noFill/>
          <a:ln w="63500" cap="flat" cmpd="sng">
            <a:solidFill>
              <a:srgbClr val="FFFFFF"/>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sz="3200" b="0" i="0" u="none" strike="noStrike" cap="none" spc="0" normalizeH="0" baseline="0">
              <a:ln>
                <a:noFill/>
              </a:ln>
              <a:solidFill>
                <a:srgbClr val="FFFFFF"/>
              </a:solidFill>
              <a:effectLst/>
              <a:uFillTx/>
              <a:latin typeface="+mn-lt"/>
              <a:ea typeface="+mn-ea"/>
              <a:cs typeface="+mn-cs"/>
              <a:sym typeface="Helvetica Light"/>
            </a:endParaRPr>
          </a:p>
        </p:txBody>
      </p:sp>
      <p:sp>
        <p:nvSpPr>
          <p:cNvPr id="119" name="Shape 119"/>
          <p:cNvSpPr/>
          <p:nvPr/>
        </p:nvSpPr>
        <p:spPr>
          <a:xfrm>
            <a:off x="329184" y="4805183"/>
            <a:ext cx="17739360" cy="3222035"/>
          </a:xfrm>
          <a:prstGeom prst="rect">
            <a:avLst/>
          </a:prstGeom>
          <a:ln w="12700">
            <a:miter lim="400000"/>
          </a:ln>
          <a:extLst>
            <a:ext uri="{C572A759-6A51-4108-AA02-DFA0A04FC94B}">
              <ma14:wrappingTextBoxFlag xmlns:ma14="http://schemas.microsoft.com/office/mac/drawingml/2011/main" val="1"/>
            </a:ext>
          </a:extLst>
        </p:spPr>
        <p:txBody>
          <a:bodyPr wrap="square" lIns="71437" tIns="71437" rIns="71437" bIns="71437" anchor="ctr">
            <a:spAutoFit/>
          </a:bodyPr>
          <a:lstStyle/>
          <a:p>
            <a:pPr>
              <a:defRPr sz="20000">
                <a:solidFill>
                  <a:srgbClr val="3EC7C0"/>
                </a:solidFill>
              </a:defRPr>
            </a:pPr>
            <a:r>
              <a:rPr lang="nb-NO" sz="20000" dirty="0" err="1" smtClean="0">
                <a:solidFill>
                  <a:schemeClr val="bg1"/>
                </a:solidFill>
                <a:latin typeface="Calibri" charset="0"/>
                <a:ea typeface="Calibri" charset="0"/>
                <a:cs typeface="Calibri" charset="0"/>
              </a:rPr>
              <a:t>Replikering</a:t>
            </a:r>
            <a:endParaRPr lang="nb-NO" sz="20000" dirty="0">
              <a:solidFill>
                <a:schemeClr val="bg1"/>
              </a:solidFill>
              <a:latin typeface="Calibri" charset="0"/>
              <a:ea typeface="Calibri" charset="0"/>
              <a:cs typeface="Calibri" charset="0"/>
            </a:endParaRPr>
          </a:p>
        </p:txBody>
      </p:sp>
      <p:sp>
        <p:nvSpPr>
          <p:cNvPr id="3" name="Oval 2"/>
          <p:cNvSpPr/>
          <p:nvPr/>
        </p:nvSpPr>
        <p:spPr>
          <a:xfrm>
            <a:off x="2790683" y="11178235"/>
            <a:ext cx="1708166" cy="1769669"/>
          </a:xfrm>
          <a:prstGeom prst="ellipse">
            <a:avLst/>
          </a:prstGeom>
          <a:solidFill>
            <a:srgbClr val="17BDB4"/>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sz="3200" b="0" i="0" u="none" strike="noStrike" cap="none" spc="0" normalizeH="0" baseline="0">
              <a:ln>
                <a:noFill/>
              </a:ln>
              <a:solidFill>
                <a:srgbClr val="FFFFFF"/>
              </a:solidFill>
              <a:effectLst/>
              <a:uFillTx/>
              <a:latin typeface="+mn-lt"/>
              <a:ea typeface="+mn-ea"/>
              <a:cs typeface="+mn-cs"/>
              <a:sym typeface="Helvetica Light"/>
            </a:endParaRPr>
          </a:p>
        </p:txBody>
      </p:sp>
      <p:sp>
        <p:nvSpPr>
          <p:cNvPr id="4" name="Oval 3"/>
          <p:cNvSpPr/>
          <p:nvPr/>
        </p:nvSpPr>
        <p:spPr>
          <a:xfrm>
            <a:off x="6407180" y="9262261"/>
            <a:ext cx="1708166" cy="1769669"/>
          </a:xfrm>
          <a:prstGeom prst="ellipse">
            <a:avLst/>
          </a:prstGeom>
          <a:solidFill>
            <a:srgbClr val="17BDB4"/>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sz="3200" b="0" i="0" u="none" strike="noStrike" cap="none" spc="0" normalizeH="0" baseline="0">
              <a:ln>
                <a:noFill/>
              </a:ln>
              <a:solidFill>
                <a:srgbClr val="FFFFFF"/>
              </a:solidFill>
              <a:effectLst/>
              <a:uFillTx/>
              <a:latin typeface="+mn-lt"/>
              <a:ea typeface="+mn-ea"/>
              <a:cs typeface="+mn-cs"/>
              <a:sym typeface="Helvetica Light"/>
            </a:endParaRPr>
          </a:p>
        </p:txBody>
      </p:sp>
      <p:sp>
        <p:nvSpPr>
          <p:cNvPr id="5" name="Oval 4"/>
          <p:cNvSpPr/>
          <p:nvPr/>
        </p:nvSpPr>
        <p:spPr>
          <a:xfrm>
            <a:off x="10320959" y="9262262"/>
            <a:ext cx="1708166" cy="1769669"/>
          </a:xfrm>
          <a:prstGeom prst="ellipse">
            <a:avLst/>
          </a:prstGeom>
          <a:solidFill>
            <a:srgbClr val="17BDB4"/>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sz="3200" b="0" i="0" u="none" strike="noStrike" cap="none" spc="0" normalizeH="0" baseline="0">
              <a:ln>
                <a:noFill/>
              </a:ln>
              <a:solidFill>
                <a:srgbClr val="FFFFFF"/>
              </a:solidFill>
              <a:effectLst/>
              <a:uFillTx/>
              <a:latin typeface="+mn-lt"/>
              <a:ea typeface="+mn-ea"/>
              <a:cs typeface="+mn-cs"/>
              <a:sym typeface="Helvetica Light"/>
            </a:endParaRPr>
          </a:p>
        </p:txBody>
      </p:sp>
      <p:sp>
        <p:nvSpPr>
          <p:cNvPr id="6" name="Oval 5"/>
          <p:cNvSpPr>
            <a:spLocks noChangeAspect="1"/>
          </p:cNvSpPr>
          <p:nvPr/>
        </p:nvSpPr>
        <p:spPr>
          <a:xfrm>
            <a:off x="13645966" y="11178235"/>
            <a:ext cx="1708166" cy="1769669"/>
          </a:xfrm>
          <a:prstGeom prst="ellipse">
            <a:avLst/>
          </a:prstGeom>
          <a:solidFill>
            <a:schemeClr val="bg1">
              <a:lumMod val="85000"/>
            </a:schemeClr>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sz="32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56704829"/>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282828"/>
        </a:solidFill>
        <a:effectLst/>
      </p:bgPr>
    </p:bg>
    <p:spTree>
      <p:nvGrpSpPr>
        <p:cNvPr id="1" name=""/>
        <p:cNvGrpSpPr/>
        <p:nvPr/>
      </p:nvGrpSpPr>
      <p:grpSpPr>
        <a:xfrm>
          <a:off x="0" y="0"/>
          <a:ext cx="0" cy="0"/>
          <a:chOff x="0" y="0"/>
          <a:chExt cx="0" cy="0"/>
        </a:xfrm>
      </p:grpSpPr>
      <p:sp>
        <p:nvSpPr>
          <p:cNvPr id="18" name="Oval 17"/>
          <p:cNvSpPr/>
          <p:nvPr/>
        </p:nvSpPr>
        <p:spPr>
          <a:xfrm>
            <a:off x="4864608" y="3182112"/>
            <a:ext cx="8120112" cy="8412480"/>
          </a:xfrm>
          <a:prstGeom prst="ellipse">
            <a:avLst/>
          </a:prstGeom>
          <a:noFill/>
          <a:ln w="63500" cap="flat" cmpd="sng">
            <a:solidFill>
              <a:srgbClr val="FFFFFF"/>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sz="3200" b="0" i="0" u="none" strike="noStrike" cap="none" spc="0" normalizeH="0" baseline="0">
              <a:ln>
                <a:noFill/>
              </a:ln>
              <a:solidFill>
                <a:srgbClr val="FFFFFF"/>
              </a:solidFill>
              <a:effectLst/>
              <a:uFillTx/>
              <a:latin typeface="+mn-lt"/>
              <a:ea typeface="+mn-ea"/>
              <a:cs typeface="+mn-cs"/>
              <a:sym typeface="Helvetica Light"/>
            </a:endParaRPr>
          </a:p>
        </p:txBody>
      </p:sp>
      <p:sp>
        <p:nvSpPr>
          <p:cNvPr id="21" name="TextBox 20"/>
          <p:cNvSpPr txBox="1"/>
          <p:nvPr/>
        </p:nvSpPr>
        <p:spPr>
          <a:xfrm>
            <a:off x="7551262" y="6762219"/>
            <a:ext cx="3188592" cy="12522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nb-NO" sz="7200" b="0" i="0" u="none" strike="noStrike" cap="none" spc="0" normalizeH="0" baseline="0" dirty="0" smtClean="0">
                <a:ln>
                  <a:noFill/>
                </a:ln>
                <a:solidFill>
                  <a:srgbClr val="FFFFFF"/>
                </a:solidFill>
                <a:effectLst/>
                <a:uFillTx/>
                <a:latin typeface="Calibri" charset="0"/>
                <a:ea typeface="Calibri" charset="0"/>
                <a:cs typeface="Calibri" charset="0"/>
                <a:sym typeface="Conduit ITC Light"/>
              </a:rPr>
              <a:t>Cluster</a:t>
            </a:r>
            <a:endParaRPr kumimoji="0" sz="7200" b="0" i="0" u="none" strike="noStrike" cap="none" spc="0" normalizeH="0" baseline="0" dirty="0">
              <a:ln>
                <a:noFill/>
              </a:ln>
              <a:solidFill>
                <a:srgbClr val="FFFFFF"/>
              </a:solidFill>
              <a:effectLst/>
              <a:uFillTx/>
              <a:latin typeface="Calibri" charset="0"/>
              <a:ea typeface="Calibri" charset="0"/>
              <a:cs typeface="Calibri" charset="0"/>
              <a:sym typeface="Conduit ITC Light"/>
            </a:endParaRPr>
          </a:p>
        </p:txBody>
      </p:sp>
      <p:sp>
        <p:nvSpPr>
          <p:cNvPr id="2" name="Oval 1"/>
          <p:cNvSpPr/>
          <p:nvPr/>
        </p:nvSpPr>
        <p:spPr>
          <a:xfrm>
            <a:off x="8086413" y="1680324"/>
            <a:ext cx="2118291" cy="2194561"/>
          </a:xfrm>
          <a:prstGeom prst="ellipse">
            <a:avLst/>
          </a:prstGeom>
          <a:solidFill>
            <a:srgbClr val="17BDB4"/>
          </a:solidFill>
          <a:ln w="127000" cap="flat">
            <a:solidFill>
              <a:srgbClr val="FFFAAA"/>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sz="3200" b="0" i="0" u="none" strike="noStrike" cap="none" spc="0" normalizeH="0" baseline="0">
              <a:ln>
                <a:noFill/>
              </a:ln>
              <a:solidFill>
                <a:srgbClr val="FFFFFF"/>
              </a:solidFill>
              <a:effectLst/>
              <a:uFillTx/>
              <a:latin typeface="+mn-lt"/>
              <a:ea typeface="+mn-ea"/>
              <a:cs typeface="+mn-cs"/>
              <a:sym typeface="Helvetica Light"/>
            </a:endParaRPr>
          </a:p>
        </p:txBody>
      </p:sp>
      <p:sp>
        <p:nvSpPr>
          <p:cNvPr id="7" name="Oval 6"/>
          <p:cNvSpPr/>
          <p:nvPr/>
        </p:nvSpPr>
        <p:spPr>
          <a:xfrm>
            <a:off x="11844382" y="4789282"/>
            <a:ext cx="2118291" cy="2194561"/>
          </a:xfrm>
          <a:prstGeom prst="ellipse">
            <a:avLst/>
          </a:prstGeom>
          <a:solidFill>
            <a:srgbClr val="17BDB4"/>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sz="3200" b="0" i="0" u="none" strike="noStrike" cap="none" spc="0" normalizeH="0" baseline="0">
              <a:ln>
                <a:noFill/>
              </a:ln>
              <a:solidFill>
                <a:srgbClr val="FFFFFF"/>
              </a:solidFill>
              <a:effectLst/>
              <a:uFillTx/>
              <a:latin typeface="+mn-lt"/>
              <a:ea typeface="+mn-ea"/>
              <a:cs typeface="+mn-cs"/>
              <a:sym typeface="Helvetica Light"/>
            </a:endParaRPr>
          </a:p>
        </p:txBody>
      </p:sp>
      <p:sp>
        <p:nvSpPr>
          <p:cNvPr id="8" name="Oval 7"/>
          <p:cNvSpPr/>
          <p:nvPr/>
        </p:nvSpPr>
        <p:spPr>
          <a:xfrm>
            <a:off x="10427278" y="9621657"/>
            <a:ext cx="2118291" cy="2194561"/>
          </a:xfrm>
          <a:prstGeom prst="ellipse">
            <a:avLst/>
          </a:prstGeom>
          <a:solidFill>
            <a:srgbClr val="17BDB4"/>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sz="3200" b="0" i="0" u="none" strike="noStrike" cap="none" spc="0" normalizeH="0" baseline="0">
              <a:ln>
                <a:noFill/>
              </a:ln>
              <a:solidFill>
                <a:srgbClr val="FFFFFF"/>
              </a:solidFill>
              <a:effectLst/>
              <a:uFillTx/>
              <a:latin typeface="+mn-lt"/>
              <a:ea typeface="+mn-ea"/>
              <a:cs typeface="+mn-cs"/>
              <a:sym typeface="Helvetica Light"/>
            </a:endParaRPr>
          </a:p>
        </p:txBody>
      </p:sp>
      <p:sp>
        <p:nvSpPr>
          <p:cNvPr id="10" name="Oval 9"/>
          <p:cNvSpPr/>
          <p:nvPr/>
        </p:nvSpPr>
        <p:spPr>
          <a:xfrm>
            <a:off x="4076661" y="4567658"/>
            <a:ext cx="2118291" cy="2194561"/>
          </a:xfrm>
          <a:prstGeom prst="ellipse">
            <a:avLst/>
          </a:prstGeom>
          <a:solidFill>
            <a:srgbClr val="17BDB4"/>
          </a:solidFill>
          <a:ln w="127000" cap="flat">
            <a:solidFill>
              <a:srgbClr val="FFFAAA"/>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sz="3200" b="0" i="0" u="none" strike="noStrike" cap="none" spc="0" normalizeH="0" baseline="0">
              <a:ln>
                <a:noFill/>
              </a:ln>
              <a:solidFill>
                <a:srgbClr val="FFFFFF"/>
              </a:solidFill>
              <a:effectLst/>
              <a:uFillTx/>
              <a:latin typeface="+mn-lt"/>
              <a:ea typeface="+mn-ea"/>
              <a:cs typeface="+mn-cs"/>
              <a:sym typeface="Helvetica Light"/>
            </a:endParaRPr>
          </a:p>
        </p:txBody>
      </p:sp>
      <p:sp>
        <p:nvSpPr>
          <p:cNvPr id="12" name="Oval 11"/>
          <p:cNvSpPr/>
          <p:nvPr/>
        </p:nvSpPr>
        <p:spPr>
          <a:xfrm>
            <a:off x="4881333" y="9290995"/>
            <a:ext cx="2118291" cy="2194561"/>
          </a:xfrm>
          <a:prstGeom prst="ellipse">
            <a:avLst/>
          </a:prstGeom>
          <a:solidFill>
            <a:srgbClr val="E15457"/>
          </a:solidFill>
          <a:ln w="127000" cap="flat">
            <a:solidFill>
              <a:srgbClr val="FFFAAA"/>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sz="3200" b="0" i="0" u="none" strike="noStrike" cap="none" spc="0" normalizeH="0" baseline="0">
              <a:ln>
                <a:noFill/>
              </a:ln>
              <a:solidFill>
                <a:srgbClr val="FFFFFF"/>
              </a:solidFill>
              <a:effectLst/>
              <a:uFillTx/>
              <a:latin typeface="+mn-lt"/>
              <a:ea typeface="+mn-ea"/>
              <a:cs typeface="+mn-cs"/>
              <a:sym typeface="Helvetica Light"/>
            </a:endParaRPr>
          </a:p>
        </p:txBody>
      </p:sp>
      <p:sp>
        <p:nvSpPr>
          <p:cNvPr id="4" name="TextBox 3"/>
          <p:cNvSpPr txBox="1"/>
          <p:nvPr/>
        </p:nvSpPr>
        <p:spPr>
          <a:xfrm>
            <a:off x="400061" y="316326"/>
            <a:ext cx="6599563" cy="106759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en-US" sz="6000" b="0" i="0" u="none" strike="noStrike" cap="none" spc="0" normalizeH="0" baseline="0" dirty="0" err="1" smtClean="0">
                <a:ln>
                  <a:noFill/>
                </a:ln>
                <a:solidFill>
                  <a:srgbClr val="FFFFFF"/>
                </a:solidFill>
                <a:effectLst/>
                <a:uFillTx/>
                <a:latin typeface="Calibri" charset="0"/>
                <a:ea typeface="Calibri" charset="0"/>
                <a:cs typeface="Calibri" charset="0"/>
                <a:sym typeface="Conduit ITC Light"/>
              </a:rPr>
              <a:t>Replikeringsfaktor</a:t>
            </a:r>
            <a:r>
              <a:rPr kumimoji="0" lang="en-US" sz="6000" b="0" i="0" u="none" strike="noStrike" cap="none" spc="0" normalizeH="0" baseline="0" dirty="0" smtClean="0">
                <a:ln>
                  <a:noFill/>
                </a:ln>
                <a:solidFill>
                  <a:srgbClr val="FFFFFF"/>
                </a:solidFill>
                <a:effectLst/>
                <a:uFillTx/>
                <a:latin typeface="Calibri" charset="0"/>
                <a:ea typeface="Calibri" charset="0"/>
                <a:cs typeface="Calibri" charset="0"/>
                <a:sym typeface="Conduit ITC Light"/>
              </a:rPr>
              <a:t>: 3</a:t>
            </a:r>
            <a:endParaRPr kumimoji="0" lang="en-US" sz="6000" b="0" i="0" u="none" strike="noStrike" cap="none" spc="0" normalizeH="0" baseline="0" dirty="0">
              <a:ln>
                <a:noFill/>
              </a:ln>
              <a:solidFill>
                <a:srgbClr val="FFFFFF"/>
              </a:solidFill>
              <a:effectLst/>
              <a:uFillTx/>
              <a:latin typeface="Calibri" charset="0"/>
              <a:ea typeface="Calibri" charset="0"/>
              <a:cs typeface="Calibri" charset="0"/>
              <a:sym typeface="Conduit ITC Light"/>
            </a:endParaRPr>
          </a:p>
        </p:txBody>
      </p:sp>
    </p:spTree>
    <p:extLst>
      <p:ext uri="{BB962C8B-B14F-4D97-AF65-F5344CB8AC3E}">
        <p14:creationId xmlns:p14="http://schemas.microsoft.com/office/powerpoint/2010/main" val="728619255"/>
      </p:ext>
    </p:extLst>
  </p:cSld>
  <p:clrMapOvr>
    <a:masterClrMapping/>
  </p:clrMapOvr>
  <p:transition spd="med"/>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282828"/>
        </a:solidFill>
        <a:effectLst/>
      </p:bgPr>
    </p:bg>
    <p:spTree>
      <p:nvGrpSpPr>
        <p:cNvPr id="1" name=""/>
        <p:cNvGrpSpPr/>
        <p:nvPr/>
      </p:nvGrpSpPr>
      <p:grpSpPr>
        <a:xfrm>
          <a:off x="0" y="0"/>
          <a:ext cx="0" cy="0"/>
          <a:chOff x="0" y="0"/>
          <a:chExt cx="0" cy="0"/>
        </a:xfrm>
      </p:grpSpPr>
      <p:sp>
        <p:nvSpPr>
          <p:cNvPr id="2" name="Triangle 1"/>
          <p:cNvSpPr/>
          <p:nvPr/>
        </p:nvSpPr>
        <p:spPr>
          <a:xfrm>
            <a:off x="3866344" y="3880978"/>
            <a:ext cx="9217152" cy="7945821"/>
          </a:xfrm>
          <a:prstGeom prst="triangle">
            <a:avLst/>
          </a:prstGeom>
          <a:noFill/>
          <a:ln w="12700" cap="flat">
            <a:solidFill>
              <a:srgbClr val="FFFFFF"/>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Light"/>
            </a:endParaRPr>
          </a:p>
        </p:txBody>
      </p:sp>
      <p:sp>
        <p:nvSpPr>
          <p:cNvPr id="119" name="Shape 119"/>
          <p:cNvSpPr/>
          <p:nvPr/>
        </p:nvSpPr>
        <p:spPr>
          <a:xfrm>
            <a:off x="415367" y="575185"/>
            <a:ext cx="17582147" cy="1683152"/>
          </a:xfrm>
          <a:prstGeom prst="rect">
            <a:avLst/>
          </a:prstGeom>
          <a:ln w="12700">
            <a:miter lim="400000"/>
          </a:ln>
          <a:extLst>
            <a:ext uri="{C572A759-6A51-4108-AA02-DFA0A04FC94B}">
              <ma14:wrappingTextBoxFlag xmlns:ma14="http://schemas.microsoft.com/office/mac/drawingml/2011/main" val="1"/>
            </a:ext>
          </a:extLst>
        </p:spPr>
        <p:txBody>
          <a:bodyPr wrap="square" lIns="71437" tIns="71437" rIns="71437" bIns="71437" anchor="ctr">
            <a:spAutoFit/>
          </a:bodyPr>
          <a:lstStyle/>
          <a:p>
            <a:pPr algn="l">
              <a:defRPr sz="20000">
                <a:solidFill>
                  <a:srgbClr val="3EC7C0"/>
                </a:solidFill>
              </a:defRPr>
            </a:pPr>
            <a:r>
              <a:rPr lang="nb-NO" sz="10000" dirty="0" err="1" smtClean="0">
                <a:solidFill>
                  <a:srgbClr val="17BDB4"/>
                </a:solidFill>
                <a:latin typeface="Calibri" charset="0"/>
                <a:ea typeface="Calibri" charset="0"/>
                <a:cs typeface="Calibri" charset="0"/>
              </a:rPr>
              <a:t>Eventual</a:t>
            </a:r>
            <a:r>
              <a:rPr lang="nb-NO" sz="10000" dirty="0" smtClean="0">
                <a:solidFill>
                  <a:srgbClr val="17BDB4"/>
                </a:solidFill>
                <a:latin typeface="Calibri" charset="0"/>
                <a:ea typeface="Calibri" charset="0"/>
                <a:cs typeface="Calibri" charset="0"/>
              </a:rPr>
              <a:t> </a:t>
            </a:r>
            <a:r>
              <a:rPr lang="nb-NO" sz="10000" dirty="0" err="1" smtClean="0">
                <a:solidFill>
                  <a:srgbClr val="17BDB4"/>
                </a:solidFill>
                <a:latin typeface="Calibri" charset="0"/>
                <a:ea typeface="Calibri" charset="0"/>
                <a:cs typeface="Calibri" charset="0"/>
              </a:rPr>
              <a:t>consistency</a:t>
            </a:r>
            <a:endParaRPr lang="nb-NO" sz="10000" dirty="0">
              <a:solidFill>
                <a:srgbClr val="17BDB4"/>
              </a:solidFill>
              <a:latin typeface="Calibri" charset="0"/>
              <a:ea typeface="Calibri" charset="0"/>
              <a:cs typeface="Calibri" charset="0"/>
            </a:endParaRPr>
          </a:p>
        </p:txBody>
      </p:sp>
      <p:sp>
        <p:nvSpPr>
          <p:cNvPr id="3" name="Oval 2"/>
          <p:cNvSpPr/>
          <p:nvPr/>
        </p:nvSpPr>
        <p:spPr>
          <a:xfrm>
            <a:off x="2807198" y="10501792"/>
            <a:ext cx="2118291" cy="2194561"/>
          </a:xfrm>
          <a:prstGeom prst="ellipse">
            <a:avLst/>
          </a:prstGeom>
          <a:solidFill>
            <a:srgbClr val="17BDB4"/>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no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nb-NO" sz="8800" b="1" i="0" u="none" strike="noStrike" cap="none" spc="0" normalizeH="0" baseline="0" dirty="0" smtClean="0">
                <a:ln>
                  <a:noFill/>
                </a:ln>
                <a:solidFill>
                  <a:schemeClr val="tx2">
                    <a:lumMod val="10000"/>
                  </a:schemeClr>
                </a:solidFill>
                <a:effectLst/>
                <a:uFillTx/>
                <a:latin typeface="Calibri" charset="0"/>
                <a:ea typeface="Calibri" charset="0"/>
                <a:cs typeface="Calibri" charset="0"/>
                <a:sym typeface="Helvetica Light"/>
              </a:rPr>
              <a:t>A</a:t>
            </a:r>
            <a:endParaRPr kumimoji="0" sz="8800" b="1" i="0" u="none" strike="noStrike" cap="none" spc="0" normalizeH="0" baseline="0" dirty="0">
              <a:ln>
                <a:noFill/>
              </a:ln>
              <a:solidFill>
                <a:schemeClr val="tx2">
                  <a:lumMod val="10000"/>
                </a:schemeClr>
              </a:solidFill>
              <a:effectLst/>
              <a:uFillTx/>
              <a:latin typeface="Calibri" charset="0"/>
              <a:ea typeface="Calibri" charset="0"/>
              <a:cs typeface="Calibri" charset="0"/>
              <a:sym typeface="Helvetica Light"/>
            </a:endParaRPr>
          </a:p>
        </p:txBody>
      </p:sp>
      <p:sp>
        <p:nvSpPr>
          <p:cNvPr id="4" name="Oval 3"/>
          <p:cNvSpPr/>
          <p:nvPr/>
        </p:nvSpPr>
        <p:spPr>
          <a:xfrm>
            <a:off x="12024350" y="10501792"/>
            <a:ext cx="2118291" cy="2194561"/>
          </a:xfrm>
          <a:prstGeom prst="ellipse">
            <a:avLst/>
          </a:prstGeom>
          <a:solidFill>
            <a:srgbClr val="17BDB4"/>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no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nb-NO" sz="8800" b="1" i="0" u="none" strike="noStrike" cap="none" spc="0" normalizeH="0" baseline="0" dirty="0" smtClean="0">
                <a:ln>
                  <a:noFill/>
                </a:ln>
                <a:solidFill>
                  <a:schemeClr val="tx2">
                    <a:lumMod val="10000"/>
                  </a:schemeClr>
                </a:solidFill>
                <a:effectLst/>
                <a:uFillTx/>
                <a:latin typeface="Calibri" charset="0"/>
                <a:ea typeface="Calibri" charset="0"/>
                <a:cs typeface="Calibri" charset="0"/>
                <a:sym typeface="Helvetica Light"/>
              </a:rPr>
              <a:t>P</a:t>
            </a:r>
            <a:endParaRPr kumimoji="0" sz="8800" b="1" i="0" u="none" strike="noStrike" cap="none" spc="0" normalizeH="0" baseline="0" dirty="0">
              <a:ln>
                <a:noFill/>
              </a:ln>
              <a:solidFill>
                <a:schemeClr val="tx2">
                  <a:lumMod val="10000"/>
                </a:schemeClr>
              </a:solidFill>
              <a:effectLst/>
              <a:uFillTx/>
              <a:latin typeface="Calibri" charset="0"/>
              <a:ea typeface="Calibri" charset="0"/>
              <a:cs typeface="Calibri" charset="0"/>
              <a:sym typeface="Helvetica Light"/>
            </a:endParaRPr>
          </a:p>
        </p:txBody>
      </p:sp>
      <p:sp>
        <p:nvSpPr>
          <p:cNvPr id="5" name="Oval 4"/>
          <p:cNvSpPr/>
          <p:nvPr/>
        </p:nvSpPr>
        <p:spPr>
          <a:xfrm>
            <a:off x="7415774" y="2741025"/>
            <a:ext cx="2118291" cy="2194561"/>
          </a:xfrm>
          <a:prstGeom prst="ellipse">
            <a:avLst/>
          </a:prstGeom>
          <a:solidFill>
            <a:srgbClr val="17BDB4"/>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no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nb-NO" sz="8800" b="1" i="0" u="none" strike="noStrike" cap="none" spc="0" normalizeH="0" baseline="0" dirty="0" smtClean="0">
                <a:ln>
                  <a:noFill/>
                </a:ln>
                <a:solidFill>
                  <a:schemeClr val="tx2">
                    <a:lumMod val="10000"/>
                  </a:schemeClr>
                </a:solidFill>
                <a:effectLst/>
                <a:uFillTx/>
                <a:latin typeface="Calibri" charset="0"/>
                <a:ea typeface="Calibri" charset="0"/>
                <a:cs typeface="Calibri" charset="0"/>
                <a:sym typeface="Helvetica Light"/>
              </a:rPr>
              <a:t>C</a:t>
            </a:r>
            <a:endParaRPr kumimoji="0" sz="8800" b="1" i="0" u="none" strike="noStrike" cap="none" spc="0" normalizeH="0" baseline="0" dirty="0">
              <a:ln>
                <a:noFill/>
              </a:ln>
              <a:solidFill>
                <a:schemeClr val="tx2">
                  <a:lumMod val="10000"/>
                </a:schemeClr>
              </a:solidFill>
              <a:effectLst/>
              <a:uFillTx/>
              <a:latin typeface="Calibri" charset="0"/>
              <a:ea typeface="Calibri" charset="0"/>
              <a:cs typeface="Calibri" charset="0"/>
              <a:sym typeface="Helvetica Light"/>
            </a:endParaRPr>
          </a:p>
        </p:txBody>
      </p:sp>
      <p:sp>
        <p:nvSpPr>
          <p:cNvPr id="7" name="TextBox 6"/>
          <p:cNvSpPr txBox="1"/>
          <p:nvPr/>
        </p:nvSpPr>
        <p:spPr>
          <a:xfrm>
            <a:off x="7130801" y="12239497"/>
            <a:ext cx="2688235" cy="9137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en-US" sz="5000" b="0" i="0" u="none" strike="noStrike" cap="none" spc="0" normalizeH="0" baseline="0" smtClean="0">
                <a:ln>
                  <a:noFill/>
                </a:ln>
                <a:solidFill>
                  <a:srgbClr val="FFFFFF"/>
                </a:solidFill>
                <a:effectLst/>
                <a:uFillTx/>
                <a:latin typeface="Conduit ITC Light"/>
                <a:ea typeface="Conduit ITC Light"/>
                <a:cs typeface="Conduit ITC Light"/>
                <a:sym typeface="Conduit ITC Light"/>
              </a:rPr>
              <a:t>Cassandra</a:t>
            </a:r>
            <a:endParaRPr kumimoji="0" lang="en-US" sz="5000" b="0" i="0" u="none" strike="noStrike" cap="none" spc="0" normalizeH="0" baseline="0">
              <a:ln>
                <a:noFill/>
              </a:ln>
              <a:solidFill>
                <a:srgbClr val="FFFFFF"/>
              </a:solidFill>
              <a:effectLst/>
              <a:uFillTx/>
              <a:latin typeface="Conduit ITC Light"/>
              <a:ea typeface="Conduit ITC Light"/>
              <a:cs typeface="Conduit ITC Light"/>
              <a:sym typeface="Conduit ITC Light"/>
            </a:endParaRPr>
          </a:p>
        </p:txBody>
      </p:sp>
    </p:spTree>
    <p:extLst>
      <p:ext uri="{BB962C8B-B14F-4D97-AF65-F5344CB8AC3E}">
        <p14:creationId xmlns:p14="http://schemas.microsoft.com/office/powerpoint/2010/main" val="1402328909"/>
      </p:ext>
    </p:extLst>
  </p:cSld>
  <p:clrMapOvr>
    <a:masterClrMapping/>
  </p:clrMapOvr>
  <p:transition spd="med"/>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282828"/>
        </a:solidFill>
        <a:effectLst/>
      </p:bgPr>
    </p:bg>
    <p:spTree>
      <p:nvGrpSpPr>
        <p:cNvPr id="1" name=""/>
        <p:cNvGrpSpPr/>
        <p:nvPr/>
      </p:nvGrpSpPr>
      <p:grpSpPr>
        <a:xfrm>
          <a:off x="0" y="0"/>
          <a:ext cx="0" cy="0"/>
          <a:chOff x="0" y="0"/>
          <a:chExt cx="0" cy="0"/>
        </a:xfrm>
      </p:grpSpPr>
      <p:sp>
        <p:nvSpPr>
          <p:cNvPr id="18" name="Oval 17"/>
          <p:cNvSpPr/>
          <p:nvPr/>
        </p:nvSpPr>
        <p:spPr>
          <a:xfrm>
            <a:off x="5135806" y="5097780"/>
            <a:ext cx="6729984" cy="6972300"/>
          </a:xfrm>
          <a:prstGeom prst="ellipse">
            <a:avLst/>
          </a:prstGeom>
          <a:noFill/>
          <a:ln w="63500" cap="flat" cmpd="sng">
            <a:solidFill>
              <a:srgbClr val="FFFFFF"/>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sz="3200" b="0" i="0" u="none" strike="noStrike" cap="none" spc="0" normalizeH="0" baseline="0">
              <a:ln>
                <a:noFill/>
              </a:ln>
              <a:solidFill>
                <a:srgbClr val="FFFFFF"/>
              </a:solidFill>
              <a:effectLst/>
              <a:uFillTx/>
              <a:latin typeface="+mn-lt"/>
              <a:ea typeface="+mn-ea"/>
              <a:cs typeface="+mn-cs"/>
              <a:sym typeface="Helvetica Light"/>
            </a:endParaRPr>
          </a:p>
        </p:txBody>
      </p:sp>
      <p:sp>
        <p:nvSpPr>
          <p:cNvPr id="21" name="TextBox 20"/>
          <p:cNvSpPr txBox="1"/>
          <p:nvPr/>
        </p:nvSpPr>
        <p:spPr>
          <a:xfrm>
            <a:off x="6713936" y="7890081"/>
            <a:ext cx="3573724" cy="12522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nb-NO" sz="7200" b="0" i="0" u="none" strike="noStrike" cap="none" spc="0" normalizeH="0" baseline="0" dirty="0" smtClean="0">
                <a:ln>
                  <a:noFill/>
                </a:ln>
                <a:solidFill>
                  <a:srgbClr val="FFFFFF"/>
                </a:solidFill>
                <a:effectLst/>
                <a:uFillTx/>
                <a:latin typeface="Calibri" charset="0"/>
                <a:ea typeface="Calibri" charset="0"/>
                <a:cs typeface="Calibri" charset="0"/>
                <a:sym typeface="Conduit ITC Light"/>
              </a:rPr>
              <a:t>Cluster</a:t>
            </a:r>
            <a:endParaRPr kumimoji="0" sz="7200" b="0" i="0" u="none" strike="noStrike" cap="none" spc="0" normalizeH="0" baseline="0" dirty="0">
              <a:ln>
                <a:noFill/>
              </a:ln>
              <a:solidFill>
                <a:srgbClr val="FFFFFF"/>
              </a:solidFill>
              <a:effectLst/>
              <a:uFillTx/>
              <a:latin typeface="Calibri" charset="0"/>
              <a:ea typeface="Calibri" charset="0"/>
              <a:cs typeface="Calibri" charset="0"/>
              <a:sym typeface="Conduit ITC Light"/>
            </a:endParaRPr>
          </a:p>
        </p:txBody>
      </p:sp>
      <p:sp>
        <p:nvSpPr>
          <p:cNvPr id="2" name="Oval 1"/>
          <p:cNvSpPr/>
          <p:nvPr/>
        </p:nvSpPr>
        <p:spPr>
          <a:xfrm>
            <a:off x="7773168" y="4052916"/>
            <a:ext cx="1755649" cy="1818862"/>
          </a:xfrm>
          <a:prstGeom prst="ellipse">
            <a:avLst/>
          </a:prstGeom>
          <a:solidFill>
            <a:srgbClr val="17BDB4"/>
          </a:solidFill>
          <a:ln w="127000" cap="flat">
            <a:solidFill>
              <a:srgbClr val="FFFAAA"/>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sz="3200" b="0" i="0" u="none" strike="noStrike" cap="none" spc="0" normalizeH="0" baseline="0">
              <a:ln>
                <a:noFill/>
              </a:ln>
              <a:solidFill>
                <a:srgbClr val="FFFFFF"/>
              </a:solidFill>
              <a:effectLst/>
              <a:uFillTx/>
              <a:latin typeface="+mn-lt"/>
              <a:ea typeface="+mn-ea"/>
              <a:cs typeface="+mn-cs"/>
              <a:sym typeface="Helvetica Light"/>
            </a:endParaRPr>
          </a:p>
        </p:txBody>
      </p:sp>
      <p:sp>
        <p:nvSpPr>
          <p:cNvPr id="7" name="Oval 6"/>
          <p:cNvSpPr/>
          <p:nvPr/>
        </p:nvSpPr>
        <p:spPr>
          <a:xfrm>
            <a:off x="10875995" y="6572484"/>
            <a:ext cx="1755649" cy="1818862"/>
          </a:xfrm>
          <a:prstGeom prst="ellipse">
            <a:avLst/>
          </a:prstGeom>
          <a:solidFill>
            <a:srgbClr val="E15457"/>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sz="3200" b="0" i="0" u="none" strike="noStrike" cap="none" spc="0" normalizeH="0" baseline="0">
              <a:ln>
                <a:noFill/>
              </a:ln>
              <a:solidFill>
                <a:srgbClr val="FFFFFF"/>
              </a:solidFill>
              <a:effectLst/>
              <a:uFillTx/>
              <a:latin typeface="+mn-lt"/>
              <a:ea typeface="+mn-ea"/>
              <a:cs typeface="+mn-cs"/>
              <a:sym typeface="Helvetica Light"/>
            </a:endParaRPr>
          </a:p>
        </p:txBody>
      </p:sp>
      <p:sp>
        <p:nvSpPr>
          <p:cNvPr id="8" name="Oval 7"/>
          <p:cNvSpPr/>
          <p:nvPr/>
        </p:nvSpPr>
        <p:spPr>
          <a:xfrm>
            <a:off x="9409835" y="10274216"/>
            <a:ext cx="1755649" cy="1818862"/>
          </a:xfrm>
          <a:prstGeom prst="ellipse">
            <a:avLst/>
          </a:prstGeom>
          <a:solidFill>
            <a:srgbClr val="E15457"/>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sz="3200" b="0" i="0" u="none" strike="noStrike" cap="none" spc="0" normalizeH="0" baseline="0">
              <a:ln>
                <a:noFill/>
              </a:ln>
              <a:solidFill>
                <a:srgbClr val="FFFFFF"/>
              </a:solidFill>
              <a:effectLst/>
              <a:uFillTx/>
              <a:latin typeface="+mn-lt"/>
              <a:ea typeface="+mn-ea"/>
              <a:cs typeface="+mn-cs"/>
              <a:sym typeface="Helvetica Light"/>
            </a:endParaRPr>
          </a:p>
        </p:txBody>
      </p:sp>
      <p:sp>
        <p:nvSpPr>
          <p:cNvPr id="10" name="Oval 9"/>
          <p:cNvSpPr/>
          <p:nvPr/>
        </p:nvSpPr>
        <p:spPr>
          <a:xfrm>
            <a:off x="4369952" y="6523218"/>
            <a:ext cx="1755649" cy="1818862"/>
          </a:xfrm>
          <a:prstGeom prst="ellipse">
            <a:avLst/>
          </a:prstGeom>
          <a:solidFill>
            <a:srgbClr val="17BDB4"/>
          </a:solidFill>
          <a:ln w="127000" cap="flat">
            <a:solidFill>
              <a:srgbClr val="FFFAAA"/>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sz="3200" b="0" i="0" u="none" strike="noStrike" cap="none" spc="0" normalizeH="0" baseline="0">
              <a:ln>
                <a:noFill/>
              </a:ln>
              <a:solidFill>
                <a:srgbClr val="FFFFFF"/>
              </a:solidFill>
              <a:effectLst/>
              <a:uFillTx/>
              <a:latin typeface="+mn-lt"/>
              <a:ea typeface="+mn-ea"/>
              <a:cs typeface="+mn-cs"/>
              <a:sym typeface="Helvetica Light"/>
            </a:endParaRPr>
          </a:p>
        </p:txBody>
      </p:sp>
      <p:sp>
        <p:nvSpPr>
          <p:cNvPr id="12" name="Oval 11"/>
          <p:cNvSpPr/>
          <p:nvPr/>
        </p:nvSpPr>
        <p:spPr>
          <a:xfrm>
            <a:off x="5152531" y="10142182"/>
            <a:ext cx="1755649" cy="1818862"/>
          </a:xfrm>
          <a:prstGeom prst="ellipse">
            <a:avLst/>
          </a:prstGeom>
          <a:solidFill>
            <a:srgbClr val="E15457"/>
          </a:solidFill>
          <a:ln w="127000" cap="flat">
            <a:solidFill>
              <a:srgbClr val="FFFAAA"/>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sz="3200" b="0" i="0" u="none" strike="noStrike" cap="none" spc="0" normalizeH="0" baseline="0">
              <a:ln>
                <a:noFill/>
              </a:ln>
              <a:solidFill>
                <a:srgbClr val="FFFFFF"/>
              </a:solidFill>
              <a:effectLst/>
              <a:uFillTx/>
              <a:latin typeface="+mn-lt"/>
              <a:ea typeface="+mn-ea"/>
              <a:cs typeface="+mn-cs"/>
              <a:sym typeface="Helvetica Light"/>
            </a:endParaRPr>
          </a:p>
        </p:txBody>
      </p:sp>
      <p:sp>
        <p:nvSpPr>
          <p:cNvPr id="11" name="Shape 119"/>
          <p:cNvSpPr/>
          <p:nvPr/>
        </p:nvSpPr>
        <p:spPr>
          <a:xfrm>
            <a:off x="591440" y="569009"/>
            <a:ext cx="17582147" cy="1683152"/>
          </a:xfrm>
          <a:prstGeom prst="rect">
            <a:avLst/>
          </a:prstGeom>
          <a:ln w="12700">
            <a:miter lim="400000"/>
          </a:ln>
          <a:extLst>
            <a:ext uri="{C572A759-6A51-4108-AA02-DFA0A04FC94B}">
              <ma14:wrappingTextBoxFlag xmlns:ma14="http://schemas.microsoft.com/office/mac/drawingml/2011/main" val="1"/>
            </a:ext>
          </a:extLst>
        </p:spPr>
        <p:txBody>
          <a:bodyPr wrap="square" lIns="71437" tIns="71437" rIns="71437" bIns="71437" anchor="ctr">
            <a:spAutoFit/>
          </a:bodyPr>
          <a:lstStyle/>
          <a:p>
            <a:pPr algn="l">
              <a:defRPr sz="20000">
                <a:solidFill>
                  <a:srgbClr val="3EC7C0"/>
                </a:solidFill>
              </a:defRPr>
            </a:pPr>
            <a:r>
              <a:rPr lang="nb-NO" sz="10000" dirty="0" err="1" smtClean="0">
                <a:solidFill>
                  <a:srgbClr val="17BDB4"/>
                </a:solidFill>
                <a:latin typeface="Calibri" charset="0"/>
                <a:ea typeface="Calibri" charset="0"/>
                <a:cs typeface="Calibri" charset="0"/>
              </a:rPr>
              <a:t>Tunable</a:t>
            </a:r>
            <a:r>
              <a:rPr lang="nb-NO" sz="10000" dirty="0" smtClean="0">
                <a:solidFill>
                  <a:srgbClr val="17BDB4"/>
                </a:solidFill>
                <a:latin typeface="Calibri" charset="0"/>
                <a:ea typeface="Calibri" charset="0"/>
                <a:cs typeface="Calibri" charset="0"/>
              </a:rPr>
              <a:t> </a:t>
            </a:r>
            <a:r>
              <a:rPr lang="nb-NO" sz="10000" dirty="0" err="1" smtClean="0">
                <a:solidFill>
                  <a:srgbClr val="17BDB4"/>
                </a:solidFill>
                <a:latin typeface="Calibri" charset="0"/>
                <a:ea typeface="Calibri" charset="0"/>
                <a:cs typeface="Calibri" charset="0"/>
              </a:rPr>
              <a:t>consistency</a:t>
            </a:r>
            <a:endParaRPr lang="nb-NO" sz="10000" dirty="0">
              <a:solidFill>
                <a:srgbClr val="17BDB4"/>
              </a:solidFill>
              <a:latin typeface="Calibri" charset="0"/>
              <a:ea typeface="Calibri" charset="0"/>
              <a:cs typeface="Calibri" charset="0"/>
            </a:endParaRPr>
          </a:p>
        </p:txBody>
      </p:sp>
    </p:spTree>
    <p:extLst>
      <p:ext uri="{BB962C8B-B14F-4D97-AF65-F5344CB8AC3E}">
        <p14:creationId xmlns:p14="http://schemas.microsoft.com/office/powerpoint/2010/main" val="81380389"/>
      </p:ext>
    </p:extLst>
  </p:cSld>
  <p:clrMapOvr>
    <a:masterClrMapping/>
  </p:clrMapOvr>
  <p:transition spd="med"/>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282828"/>
        </a:solidFill>
        <a:effectLst/>
      </p:bgPr>
    </p:bg>
    <p:spTree>
      <p:nvGrpSpPr>
        <p:cNvPr id="1" name=""/>
        <p:cNvGrpSpPr/>
        <p:nvPr/>
      </p:nvGrpSpPr>
      <p:grpSpPr>
        <a:xfrm>
          <a:off x="0" y="0"/>
          <a:ext cx="0" cy="0"/>
          <a:chOff x="0" y="0"/>
          <a:chExt cx="0" cy="0"/>
        </a:xfrm>
      </p:grpSpPr>
      <p:sp>
        <p:nvSpPr>
          <p:cNvPr id="18" name="Oval 17"/>
          <p:cNvSpPr/>
          <p:nvPr/>
        </p:nvSpPr>
        <p:spPr>
          <a:xfrm>
            <a:off x="1503598" y="3159252"/>
            <a:ext cx="3799683" cy="3936492"/>
          </a:xfrm>
          <a:prstGeom prst="ellipse">
            <a:avLst/>
          </a:prstGeom>
          <a:noFill/>
          <a:ln w="63500" cap="flat" cmpd="sng">
            <a:solidFill>
              <a:srgbClr val="FFFFFF"/>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sz="3200" b="0" i="0" u="none" strike="noStrike" cap="none" spc="0" normalizeH="0" baseline="0">
              <a:ln>
                <a:noFill/>
              </a:ln>
              <a:solidFill>
                <a:srgbClr val="FFFFFF"/>
              </a:solidFill>
              <a:effectLst/>
              <a:uFillTx/>
              <a:latin typeface="+mn-lt"/>
              <a:ea typeface="+mn-ea"/>
              <a:cs typeface="+mn-cs"/>
              <a:sym typeface="Helvetica Light"/>
            </a:endParaRPr>
          </a:p>
        </p:txBody>
      </p:sp>
      <p:sp>
        <p:nvSpPr>
          <p:cNvPr id="21" name="TextBox 20"/>
          <p:cNvSpPr txBox="1"/>
          <p:nvPr/>
        </p:nvSpPr>
        <p:spPr>
          <a:xfrm>
            <a:off x="2494821" y="4697891"/>
            <a:ext cx="2017691" cy="9137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nb-NO" b="0" i="0" u="none" strike="noStrike" cap="none" spc="0" normalizeH="0" baseline="0" dirty="0" smtClean="0">
                <a:ln>
                  <a:noFill/>
                </a:ln>
                <a:solidFill>
                  <a:srgbClr val="FFFFFF"/>
                </a:solidFill>
                <a:effectLst/>
                <a:uFillTx/>
                <a:latin typeface="Calibri" charset="0"/>
                <a:ea typeface="Calibri" charset="0"/>
                <a:cs typeface="Calibri" charset="0"/>
                <a:sym typeface="Conduit ITC Light"/>
              </a:rPr>
              <a:t>#1</a:t>
            </a:r>
            <a:endParaRPr kumimoji="0" b="0" i="0" u="none" strike="noStrike" cap="none" spc="0" normalizeH="0" baseline="0" dirty="0">
              <a:ln>
                <a:noFill/>
              </a:ln>
              <a:solidFill>
                <a:srgbClr val="FFFFFF"/>
              </a:solidFill>
              <a:effectLst/>
              <a:uFillTx/>
              <a:latin typeface="Calibri" charset="0"/>
              <a:ea typeface="Calibri" charset="0"/>
              <a:cs typeface="Calibri" charset="0"/>
              <a:sym typeface="Conduit ITC Light"/>
            </a:endParaRPr>
          </a:p>
        </p:txBody>
      </p:sp>
      <p:sp>
        <p:nvSpPr>
          <p:cNvPr id="7" name="Oval 6"/>
          <p:cNvSpPr/>
          <p:nvPr/>
        </p:nvSpPr>
        <p:spPr>
          <a:xfrm>
            <a:off x="4807669" y="4193099"/>
            <a:ext cx="991223" cy="1026912"/>
          </a:xfrm>
          <a:prstGeom prst="ellipse">
            <a:avLst/>
          </a:prstGeom>
          <a:solidFill>
            <a:srgbClr val="E15457"/>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sz="3200" b="0" i="0" u="none" strike="noStrike" cap="none" spc="0" normalizeH="0" baseline="0">
              <a:ln>
                <a:noFill/>
              </a:ln>
              <a:solidFill>
                <a:srgbClr val="FFFFFF"/>
              </a:solidFill>
              <a:effectLst/>
              <a:uFillTx/>
              <a:latin typeface="+mn-lt"/>
              <a:ea typeface="+mn-ea"/>
              <a:cs typeface="+mn-cs"/>
              <a:sym typeface="Helvetica Light"/>
            </a:endParaRPr>
          </a:p>
        </p:txBody>
      </p:sp>
      <p:sp>
        <p:nvSpPr>
          <p:cNvPr id="8" name="Oval 7"/>
          <p:cNvSpPr/>
          <p:nvPr/>
        </p:nvSpPr>
        <p:spPr>
          <a:xfrm>
            <a:off x="3729883" y="6229972"/>
            <a:ext cx="991223" cy="1026912"/>
          </a:xfrm>
          <a:prstGeom prst="ellipse">
            <a:avLst/>
          </a:prstGeom>
          <a:solidFill>
            <a:srgbClr val="E15457"/>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sz="3200" b="0" i="0" u="none" strike="noStrike" cap="none" spc="0" normalizeH="0" baseline="0">
              <a:ln>
                <a:noFill/>
              </a:ln>
              <a:solidFill>
                <a:srgbClr val="FFFFFF"/>
              </a:solidFill>
              <a:effectLst/>
              <a:uFillTx/>
              <a:latin typeface="+mn-lt"/>
              <a:ea typeface="+mn-ea"/>
              <a:cs typeface="+mn-cs"/>
              <a:sym typeface="Helvetica Light"/>
            </a:endParaRPr>
          </a:p>
        </p:txBody>
      </p:sp>
      <p:sp>
        <p:nvSpPr>
          <p:cNvPr id="12" name="Oval 11"/>
          <p:cNvSpPr/>
          <p:nvPr/>
        </p:nvSpPr>
        <p:spPr>
          <a:xfrm>
            <a:off x="1345406" y="5888727"/>
            <a:ext cx="991223" cy="1026912"/>
          </a:xfrm>
          <a:prstGeom prst="ellipse">
            <a:avLst/>
          </a:prstGeom>
          <a:solidFill>
            <a:srgbClr val="E15457"/>
          </a:solidFill>
          <a:ln w="127000" cap="flat">
            <a:solidFill>
              <a:srgbClr val="FFFAAA"/>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sz="3200" b="0" i="0" u="none" strike="noStrike" cap="none" spc="0" normalizeH="0" baseline="0">
              <a:ln>
                <a:noFill/>
              </a:ln>
              <a:solidFill>
                <a:srgbClr val="FFFFFF"/>
              </a:solidFill>
              <a:effectLst/>
              <a:uFillTx/>
              <a:latin typeface="+mn-lt"/>
              <a:ea typeface="+mn-ea"/>
              <a:cs typeface="+mn-cs"/>
              <a:sym typeface="Helvetica Light"/>
            </a:endParaRPr>
          </a:p>
        </p:txBody>
      </p:sp>
      <p:sp>
        <p:nvSpPr>
          <p:cNvPr id="11" name="Shape 119"/>
          <p:cNvSpPr/>
          <p:nvPr/>
        </p:nvSpPr>
        <p:spPr>
          <a:xfrm>
            <a:off x="591440" y="569009"/>
            <a:ext cx="17582147" cy="1683152"/>
          </a:xfrm>
          <a:prstGeom prst="rect">
            <a:avLst/>
          </a:prstGeom>
          <a:ln w="12700">
            <a:miter lim="400000"/>
          </a:ln>
          <a:extLst>
            <a:ext uri="{C572A759-6A51-4108-AA02-DFA0A04FC94B}">
              <ma14:wrappingTextBoxFlag xmlns:ma14="http://schemas.microsoft.com/office/mac/drawingml/2011/main" val="1"/>
            </a:ext>
          </a:extLst>
        </p:spPr>
        <p:txBody>
          <a:bodyPr wrap="square" lIns="71437" tIns="71437" rIns="71437" bIns="71437" anchor="ctr">
            <a:spAutoFit/>
          </a:bodyPr>
          <a:lstStyle/>
          <a:p>
            <a:pPr algn="l">
              <a:defRPr sz="20000">
                <a:solidFill>
                  <a:srgbClr val="3EC7C0"/>
                </a:solidFill>
              </a:defRPr>
            </a:pPr>
            <a:r>
              <a:rPr lang="nb-NO" sz="10000" dirty="0" err="1" smtClean="0">
                <a:solidFill>
                  <a:srgbClr val="17BDB4"/>
                </a:solidFill>
                <a:latin typeface="Calibri" charset="0"/>
                <a:ea typeface="Calibri" charset="0"/>
                <a:cs typeface="Calibri" charset="0"/>
              </a:rPr>
              <a:t>Tunable</a:t>
            </a:r>
            <a:r>
              <a:rPr lang="nb-NO" sz="10000" dirty="0" smtClean="0">
                <a:solidFill>
                  <a:srgbClr val="17BDB4"/>
                </a:solidFill>
                <a:latin typeface="Calibri" charset="0"/>
                <a:ea typeface="Calibri" charset="0"/>
                <a:cs typeface="Calibri" charset="0"/>
              </a:rPr>
              <a:t> </a:t>
            </a:r>
            <a:r>
              <a:rPr lang="nb-NO" sz="10000" dirty="0" err="1" smtClean="0">
                <a:solidFill>
                  <a:srgbClr val="17BDB4"/>
                </a:solidFill>
                <a:latin typeface="Calibri" charset="0"/>
                <a:ea typeface="Calibri" charset="0"/>
                <a:cs typeface="Calibri" charset="0"/>
              </a:rPr>
              <a:t>consistency</a:t>
            </a:r>
            <a:endParaRPr lang="nb-NO" sz="10000" dirty="0">
              <a:solidFill>
                <a:srgbClr val="17BDB4"/>
              </a:solidFill>
              <a:latin typeface="Calibri" charset="0"/>
              <a:ea typeface="Calibri" charset="0"/>
              <a:cs typeface="Calibri" charset="0"/>
            </a:endParaRPr>
          </a:p>
        </p:txBody>
      </p:sp>
      <p:sp>
        <p:nvSpPr>
          <p:cNvPr id="13" name="Oval 12"/>
          <p:cNvSpPr/>
          <p:nvPr/>
        </p:nvSpPr>
        <p:spPr>
          <a:xfrm>
            <a:off x="3272718" y="2508006"/>
            <a:ext cx="991223" cy="1026912"/>
          </a:xfrm>
          <a:prstGeom prst="ellipse">
            <a:avLst/>
          </a:prstGeom>
          <a:solidFill>
            <a:srgbClr val="E15457"/>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sz="3200" b="0" i="0" u="none" strike="noStrike" cap="none" spc="0" normalizeH="0" baseline="0">
              <a:ln>
                <a:noFill/>
              </a:ln>
              <a:solidFill>
                <a:srgbClr val="FFFFFF"/>
              </a:solidFill>
              <a:effectLst/>
              <a:uFillTx/>
              <a:latin typeface="+mn-lt"/>
              <a:ea typeface="+mn-ea"/>
              <a:cs typeface="+mn-cs"/>
              <a:sym typeface="Helvetica Light"/>
            </a:endParaRPr>
          </a:p>
        </p:txBody>
      </p:sp>
      <p:sp>
        <p:nvSpPr>
          <p:cNvPr id="14" name="Oval 13"/>
          <p:cNvSpPr/>
          <p:nvPr/>
        </p:nvSpPr>
        <p:spPr>
          <a:xfrm>
            <a:off x="1127659" y="3729102"/>
            <a:ext cx="991223" cy="1026912"/>
          </a:xfrm>
          <a:prstGeom prst="ellipse">
            <a:avLst/>
          </a:prstGeom>
          <a:solidFill>
            <a:srgbClr val="E15457"/>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sz="3200" b="0" i="0" u="none" strike="noStrike" cap="none" spc="0" normalizeH="0" baseline="0">
              <a:ln>
                <a:noFill/>
              </a:ln>
              <a:solidFill>
                <a:srgbClr val="FFFFFF"/>
              </a:solidFill>
              <a:effectLst/>
              <a:uFillTx/>
              <a:latin typeface="+mn-lt"/>
              <a:ea typeface="+mn-ea"/>
              <a:cs typeface="+mn-cs"/>
              <a:sym typeface="Helvetica Light"/>
            </a:endParaRPr>
          </a:p>
        </p:txBody>
      </p:sp>
      <p:sp>
        <p:nvSpPr>
          <p:cNvPr id="24" name="Oval 23"/>
          <p:cNvSpPr/>
          <p:nvPr/>
        </p:nvSpPr>
        <p:spPr>
          <a:xfrm>
            <a:off x="11316099" y="3159252"/>
            <a:ext cx="3799683" cy="3936492"/>
          </a:xfrm>
          <a:prstGeom prst="ellipse">
            <a:avLst/>
          </a:prstGeom>
          <a:noFill/>
          <a:ln w="63500" cap="flat" cmpd="sng">
            <a:solidFill>
              <a:srgbClr val="FFFFFF"/>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sz="3200" b="0" i="0" u="none" strike="noStrike" cap="none" spc="0" normalizeH="0" baseline="0">
              <a:ln>
                <a:noFill/>
              </a:ln>
              <a:solidFill>
                <a:srgbClr val="FFFFFF"/>
              </a:solidFill>
              <a:effectLst/>
              <a:uFillTx/>
              <a:latin typeface="+mn-lt"/>
              <a:ea typeface="+mn-ea"/>
              <a:cs typeface="+mn-cs"/>
              <a:sym typeface="Helvetica Light"/>
            </a:endParaRPr>
          </a:p>
        </p:txBody>
      </p:sp>
      <p:sp>
        <p:nvSpPr>
          <p:cNvPr id="25" name="TextBox 24"/>
          <p:cNvSpPr txBox="1"/>
          <p:nvPr/>
        </p:nvSpPr>
        <p:spPr>
          <a:xfrm>
            <a:off x="12307322" y="4697891"/>
            <a:ext cx="2017691" cy="9137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nb-NO" b="0" i="0" u="none" strike="noStrike" cap="none" spc="0" normalizeH="0" baseline="0" dirty="0" smtClean="0">
                <a:ln>
                  <a:noFill/>
                </a:ln>
                <a:solidFill>
                  <a:srgbClr val="FFFFFF"/>
                </a:solidFill>
                <a:effectLst/>
                <a:uFillTx/>
                <a:latin typeface="Calibri" charset="0"/>
                <a:ea typeface="Calibri" charset="0"/>
                <a:cs typeface="Calibri" charset="0"/>
                <a:sym typeface="Conduit ITC Light"/>
              </a:rPr>
              <a:t>#2</a:t>
            </a:r>
            <a:endParaRPr kumimoji="0" b="0" i="0" u="none" strike="noStrike" cap="none" spc="0" normalizeH="0" baseline="0" dirty="0">
              <a:ln>
                <a:noFill/>
              </a:ln>
              <a:solidFill>
                <a:srgbClr val="FFFFFF"/>
              </a:solidFill>
              <a:effectLst/>
              <a:uFillTx/>
              <a:latin typeface="Calibri" charset="0"/>
              <a:ea typeface="Calibri" charset="0"/>
              <a:cs typeface="Calibri" charset="0"/>
              <a:sym typeface="Conduit ITC Light"/>
            </a:endParaRPr>
          </a:p>
        </p:txBody>
      </p:sp>
      <p:sp>
        <p:nvSpPr>
          <p:cNvPr id="26" name="Oval 25"/>
          <p:cNvSpPr/>
          <p:nvPr/>
        </p:nvSpPr>
        <p:spPr>
          <a:xfrm>
            <a:off x="14620170" y="4193099"/>
            <a:ext cx="991223" cy="1026912"/>
          </a:xfrm>
          <a:prstGeom prst="ellipse">
            <a:avLst/>
          </a:prstGeom>
          <a:solidFill>
            <a:srgbClr val="17BDB4"/>
          </a:solidFill>
          <a:ln w="127000" cap="flat">
            <a:solidFill>
              <a:srgbClr val="FFFAAA"/>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sz="3200" b="0" i="0" u="none" strike="noStrike" cap="none" spc="0" normalizeH="0" baseline="0">
              <a:ln>
                <a:noFill/>
              </a:ln>
              <a:solidFill>
                <a:srgbClr val="FFFFFF"/>
              </a:solidFill>
              <a:effectLst/>
              <a:uFillTx/>
              <a:latin typeface="+mn-lt"/>
              <a:ea typeface="+mn-ea"/>
              <a:cs typeface="+mn-cs"/>
              <a:sym typeface="Helvetica Light"/>
            </a:endParaRPr>
          </a:p>
        </p:txBody>
      </p:sp>
      <p:sp>
        <p:nvSpPr>
          <p:cNvPr id="27" name="Oval 26"/>
          <p:cNvSpPr/>
          <p:nvPr/>
        </p:nvSpPr>
        <p:spPr>
          <a:xfrm>
            <a:off x="13542384" y="6229972"/>
            <a:ext cx="991223" cy="1026912"/>
          </a:xfrm>
          <a:prstGeom prst="ellipse">
            <a:avLst/>
          </a:prstGeom>
          <a:solidFill>
            <a:srgbClr val="17BDB4"/>
          </a:solidFill>
          <a:ln w="127000" cap="flat">
            <a:solidFill>
              <a:srgbClr val="FFFAAA"/>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sz="3200" b="0" i="0" u="none" strike="noStrike" cap="none" spc="0" normalizeH="0" baseline="0">
              <a:ln>
                <a:noFill/>
              </a:ln>
              <a:solidFill>
                <a:srgbClr val="FFFFFF"/>
              </a:solidFill>
              <a:effectLst/>
              <a:uFillTx/>
              <a:latin typeface="+mn-lt"/>
              <a:ea typeface="+mn-ea"/>
              <a:cs typeface="+mn-cs"/>
              <a:sym typeface="Helvetica Light"/>
            </a:endParaRPr>
          </a:p>
        </p:txBody>
      </p:sp>
      <p:sp>
        <p:nvSpPr>
          <p:cNvPr id="28" name="Oval 27"/>
          <p:cNvSpPr/>
          <p:nvPr/>
        </p:nvSpPr>
        <p:spPr>
          <a:xfrm>
            <a:off x="11157907" y="5888727"/>
            <a:ext cx="991223" cy="1026912"/>
          </a:xfrm>
          <a:prstGeom prst="ellipse">
            <a:avLst/>
          </a:prstGeom>
          <a:solidFill>
            <a:srgbClr val="E15457"/>
          </a:solidFill>
          <a:ln w="127000" cap="flat">
            <a:solidFill>
              <a:srgbClr val="FFFAAA"/>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sz="3200" b="0" i="0" u="none" strike="noStrike" cap="none" spc="0" normalizeH="0" baseline="0">
              <a:ln>
                <a:noFill/>
              </a:ln>
              <a:solidFill>
                <a:srgbClr val="FFFFFF"/>
              </a:solidFill>
              <a:effectLst/>
              <a:uFillTx/>
              <a:latin typeface="+mn-lt"/>
              <a:ea typeface="+mn-ea"/>
              <a:cs typeface="+mn-cs"/>
              <a:sym typeface="Helvetica Light"/>
            </a:endParaRPr>
          </a:p>
        </p:txBody>
      </p:sp>
      <p:sp>
        <p:nvSpPr>
          <p:cNvPr id="29" name="Oval 28"/>
          <p:cNvSpPr/>
          <p:nvPr/>
        </p:nvSpPr>
        <p:spPr>
          <a:xfrm>
            <a:off x="13085219" y="2508006"/>
            <a:ext cx="991223" cy="1026912"/>
          </a:xfrm>
          <a:prstGeom prst="ellipse">
            <a:avLst/>
          </a:prstGeom>
          <a:solidFill>
            <a:srgbClr val="17BDB4"/>
          </a:solidFill>
          <a:ln w="127000" cap="flat">
            <a:solidFill>
              <a:srgbClr val="FFFAAA"/>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sz="3200" b="0" i="0" u="none" strike="noStrike" cap="none" spc="0" normalizeH="0" baseline="0">
              <a:ln>
                <a:noFill/>
              </a:ln>
              <a:solidFill>
                <a:srgbClr val="FFFFFF"/>
              </a:solidFill>
              <a:effectLst/>
              <a:uFillTx/>
              <a:latin typeface="+mn-lt"/>
              <a:ea typeface="+mn-ea"/>
              <a:cs typeface="+mn-cs"/>
              <a:sym typeface="Helvetica Light"/>
            </a:endParaRPr>
          </a:p>
        </p:txBody>
      </p:sp>
      <p:sp>
        <p:nvSpPr>
          <p:cNvPr id="30" name="Oval 29"/>
          <p:cNvSpPr/>
          <p:nvPr/>
        </p:nvSpPr>
        <p:spPr>
          <a:xfrm>
            <a:off x="10940160" y="3729102"/>
            <a:ext cx="991223" cy="1026912"/>
          </a:xfrm>
          <a:prstGeom prst="ellipse">
            <a:avLst/>
          </a:prstGeom>
          <a:solidFill>
            <a:srgbClr val="17BDB4"/>
          </a:solidFill>
          <a:ln w="127000" cap="flat">
            <a:solidFill>
              <a:srgbClr val="FFFAAA"/>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sz="3200" b="0" i="0" u="none" strike="noStrike" cap="none" spc="0" normalizeH="0" baseline="0">
              <a:ln>
                <a:noFill/>
              </a:ln>
              <a:solidFill>
                <a:srgbClr val="FFFFFF"/>
              </a:solidFill>
              <a:effectLst/>
              <a:uFillTx/>
              <a:latin typeface="+mn-lt"/>
              <a:ea typeface="+mn-ea"/>
              <a:cs typeface="+mn-cs"/>
              <a:sym typeface="Helvetica Light"/>
            </a:endParaRPr>
          </a:p>
        </p:txBody>
      </p:sp>
      <p:sp>
        <p:nvSpPr>
          <p:cNvPr id="31" name="Oval 30"/>
          <p:cNvSpPr/>
          <p:nvPr/>
        </p:nvSpPr>
        <p:spPr>
          <a:xfrm>
            <a:off x="6404588" y="8493252"/>
            <a:ext cx="3799683" cy="3936492"/>
          </a:xfrm>
          <a:prstGeom prst="ellipse">
            <a:avLst/>
          </a:prstGeom>
          <a:noFill/>
          <a:ln w="63500" cap="flat" cmpd="sng">
            <a:solidFill>
              <a:srgbClr val="FFFFFF"/>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sz="3200" b="0" i="0" u="none" strike="noStrike" cap="none" spc="0" normalizeH="0" baseline="0">
              <a:ln>
                <a:noFill/>
              </a:ln>
              <a:solidFill>
                <a:srgbClr val="FFFFFF"/>
              </a:solidFill>
              <a:effectLst/>
              <a:uFillTx/>
              <a:latin typeface="+mn-lt"/>
              <a:ea typeface="+mn-ea"/>
              <a:cs typeface="+mn-cs"/>
              <a:sym typeface="Helvetica Light"/>
            </a:endParaRPr>
          </a:p>
        </p:txBody>
      </p:sp>
      <p:sp>
        <p:nvSpPr>
          <p:cNvPr id="32" name="TextBox 31"/>
          <p:cNvSpPr txBox="1"/>
          <p:nvPr/>
        </p:nvSpPr>
        <p:spPr>
          <a:xfrm>
            <a:off x="7395811" y="10031891"/>
            <a:ext cx="2017691" cy="9137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nb-NO" b="0" i="0" u="none" strike="noStrike" cap="none" spc="0" normalizeH="0" baseline="0" dirty="0" smtClean="0">
                <a:ln>
                  <a:noFill/>
                </a:ln>
                <a:solidFill>
                  <a:srgbClr val="FFFFFF"/>
                </a:solidFill>
                <a:effectLst/>
                <a:uFillTx/>
                <a:latin typeface="Calibri" charset="0"/>
                <a:ea typeface="Calibri" charset="0"/>
                <a:cs typeface="Calibri" charset="0"/>
                <a:sym typeface="Conduit ITC Light"/>
              </a:rPr>
              <a:t>#3</a:t>
            </a:r>
            <a:endParaRPr kumimoji="0" b="0" i="0" u="none" strike="noStrike" cap="none" spc="0" normalizeH="0" baseline="0" dirty="0">
              <a:ln>
                <a:noFill/>
              </a:ln>
              <a:solidFill>
                <a:srgbClr val="FFFFFF"/>
              </a:solidFill>
              <a:effectLst/>
              <a:uFillTx/>
              <a:latin typeface="Calibri" charset="0"/>
              <a:ea typeface="Calibri" charset="0"/>
              <a:cs typeface="Calibri" charset="0"/>
              <a:sym typeface="Conduit ITC Light"/>
            </a:endParaRPr>
          </a:p>
        </p:txBody>
      </p:sp>
      <p:sp>
        <p:nvSpPr>
          <p:cNvPr id="33" name="Oval 32"/>
          <p:cNvSpPr/>
          <p:nvPr/>
        </p:nvSpPr>
        <p:spPr>
          <a:xfrm>
            <a:off x="9708659" y="9527099"/>
            <a:ext cx="991223" cy="1026912"/>
          </a:xfrm>
          <a:prstGeom prst="ellipse">
            <a:avLst/>
          </a:prstGeom>
          <a:solidFill>
            <a:srgbClr val="17BDB4"/>
          </a:solidFill>
          <a:ln w="127000" cap="flat">
            <a:solidFill>
              <a:srgbClr val="FFFAAA"/>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sz="3200" b="0" i="0" u="none" strike="noStrike" cap="none" spc="0" normalizeH="0" baseline="0">
              <a:ln>
                <a:noFill/>
              </a:ln>
              <a:solidFill>
                <a:srgbClr val="FFFFFF"/>
              </a:solidFill>
              <a:effectLst/>
              <a:uFillTx/>
              <a:latin typeface="+mn-lt"/>
              <a:ea typeface="+mn-ea"/>
              <a:cs typeface="+mn-cs"/>
              <a:sym typeface="Helvetica Light"/>
            </a:endParaRPr>
          </a:p>
        </p:txBody>
      </p:sp>
      <p:sp>
        <p:nvSpPr>
          <p:cNvPr id="34" name="Oval 33"/>
          <p:cNvSpPr/>
          <p:nvPr/>
        </p:nvSpPr>
        <p:spPr>
          <a:xfrm>
            <a:off x="8630873" y="11563972"/>
            <a:ext cx="991223" cy="1026912"/>
          </a:xfrm>
          <a:prstGeom prst="ellipse">
            <a:avLst/>
          </a:prstGeom>
          <a:solidFill>
            <a:srgbClr val="17BDB4"/>
          </a:solidFill>
          <a:ln w="1270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sz="3200" b="0" i="0" u="none" strike="noStrike" cap="none" spc="0" normalizeH="0" baseline="0">
              <a:ln>
                <a:noFill/>
              </a:ln>
              <a:solidFill>
                <a:srgbClr val="FFFFFF"/>
              </a:solidFill>
              <a:effectLst/>
              <a:uFillTx/>
              <a:latin typeface="+mn-lt"/>
              <a:ea typeface="+mn-ea"/>
              <a:cs typeface="+mn-cs"/>
              <a:sym typeface="Helvetica Light"/>
            </a:endParaRPr>
          </a:p>
        </p:txBody>
      </p:sp>
      <p:sp>
        <p:nvSpPr>
          <p:cNvPr id="35" name="Oval 34"/>
          <p:cNvSpPr/>
          <p:nvPr/>
        </p:nvSpPr>
        <p:spPr>
          <a:xfrm>
            <a:off x="6246396" y="11222727"/>
            <a:ext cx="991223" cy="1026912"/>
          </a:xfrm>
          <a:prstGeom prst="ellipse">
            <a:avLst/>
          </a:prstGeom>
          <a:solidFill>
            <a:srgbClr val="E15457"/>
          </a:solidFill>
          <a:ln w="127000" cap="flat">
            <a:solidFill>
              <a:srgbClr val="FFFAAA"/>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sz="3200" b="0" i="0" u="none" strike="noStrike" cap="none" spc="0" normalizeH="0" baseline="0">
              <a:ln>
                <a:noFill/>
              </a:ln>
              <a:solidFill>
                <a:srgbClr val="FFFFFF"/>
              </a:solidFill>
              <a:effectLst/>
              <a:uFillTx/>
              <a:latin typeface="+mn-lt"/>
              <a:ea typeface="+mn-ea"/>
              <a:cs typeface="+mn-cs"/>
              <a:sym typeface="Helvetica Light"/>
            </a:endParaRPr>
          </a:p>
        </p:txBody>
      </p:sp>
      <p:sp>
        <p:nvSpPr>
          <p:cNvPr id="36" name="Oval 35"/>
          <p:cNvSpPr/>
          <p:nvPr/>
        </p:nvSpPr>
        <p:spPr>
          <a:xfrm>
            <a:off x="8173708" y="7842006"/>
            <a:ext cx="991223" cy="1026912"/>
          </a:xfrm>
          <a:prstGeom prst="ellipse">
            <a:avLst/>
          </a:prstGeom>
          <a:solidFill>
            <a:srgbClr val="17BDB4"/>
          </a:solidFill>
          <a:ln w="1270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sz="3200" b="0" i="0" u="none" strike="noStrike" cap="none" spc="0" normalizeH="0" baseline="0">
              <a:ln>
                <a:noFill/>
              </a:ln>
              <a:solidFill>
                <a:srgbClr val="FFFFFF"/>
              </a:solidFill>
              <a:effectLst/>
              <a:uFillTx/>
              <a:latin typeface="+mn-lt"/>
              <a:ea typeface="+mn-ea"/>
              <a:cs typeface="+mn-cs"/>
              <a:sym typeface="Helvetica Light"/>
            </a:endParaRPr>
          </a:p>
        </p:txBody>
      </p:sp>
      <p:sp>
        <p:nvSpPr>
          <p:cNvPr id="37" name="Oval 36"/>
          <p:cNvSpPr/>
          <p:nvPr/>
        </p:nvSpPr>
        <p:spPr>
          <a:xfrm>
            <a:off x="6028649" y="9063102"/>
            <a:ext cx="991223" cy="1026912"/>
          </a:xfrm>
          <a:prstGeom prst="ellipse">
            <a:avLst/>
          </a:prstGeom>
          <a:solidFill>
            <a:srgbClr val="17BDB4"/>
          </a:solidFill>
          <a:ln w="1270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sz="32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37500480"/>
      </p:ext>
    </p:extLst>
  </p:cSld>
  <p:clrMapOvr>
    <a:masterClrMapping/>
  </p:clrMapOvr>
  <p:transition spd="med"/>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282828"/>
        </a:solidFill>
        <a:effectLst/>
      </p:bgPr>
    </p:bg>
    <p:spTree>
      <p:nvGrpSpPr>
        <p:cNvPr id="1" name=""/>
        <p:cNvGrpSpPr/>
        <p:nvPr/>
      </p:nvGrpSpPr>
      <p:grpSpPr>
        <a:xfrm>
          <a:off x="0" y="0"/>
          <a:ext cx="0" cy="0"/>
          <a:chOff x="0" y="0"/>
          <a:chExt cx="0" cy="0"/>
        </a:xfrm>
      </p:grpSpPr>
      <p:sp>
        <p:nvSpPr>
          <p:cNvPr id="119" name="Shape 119"/>
          <p:cNvSpPr/>
          <p:nvPr/>
        </p:nvSpPr>
        <p:spPr>
          <a:xfrm>
            <a:off x="415367" y="575185"/>
            <a:ext cx="17582147" cy="1683152"/>
          </a:xfrm>
          <a:prstGeom prst="rect">
            <a:avLst/>
          </a:prstGeom>
          <a:ln w="12700">
            <a:miter lim="400000"/>
          </a:ln>
          <a:extLst>
            <a:ext uri="{C572A759-6A51-4108-AA02-DFA0A04FC94B}">
              <ma14:wrappingTextBoxFlag xmlns:ma14="http://schemas.microsoft.com/office/mac/drawingml/2011/main" val="1"/>
            </a:ext>
          </a:extLst>
        </p:spPr>
        <p:txBody>
          <a:bodyPr wrap="square" lIns="71437" tIns="71437" rIns="71437" bIns="71437" anchor="ctr">
            <a:spAutoFit/>
          </a:bodyPr>
          <a:lstStyle/>
          <a:p>
            <a:pPr algn="l">
              <a:defRPr sz="20000">
                <a:solidFill>
                  <a:srgbClr val="3EC7C0"/>
                </a:solidFill>
              </a:defRPr>
            </a:pPr>
            <a:r>
              <a:rPr lang="nb-NO" sz="10000" dirty="0" smtClean="0">
                <a:solidFill>
                  <a:srgbClr val="17BDB4"/>
                </a:solidFill>
                <a:latin typeface="Calibri" charset="0"/>
                <a:ea typeface="Calibri" charset="0"/>
                <a:cs typeface="Calibri" charset="0"/>
              </a:rPr>
              <a:t>Cassandra Query Language (CQL)</a:t>
            </a:r>
            <a:endParaRPr lang="nb-NO" sz="10000" dirty="0">
              <a:solidFill>
                <a:srgbClr val="17BDB4"/>
              </a:solidFill>
              <a:latin typeface="Calibri" charset="0"/>
              <a:ea typeface="Calibri" charset="0"/>
              <a:cs typeface="Calibri" charset="0"/>
            </a:endParaRPr>
          </a:p>
        </p:txBody>
      </p:sp>
      <p:sp>
        <p:nvSpPr>
          <p:cNvPr id="4" name="TextBox 3"/>
          <p:cNvSpPr txBox="1"/>
          <p:nvPr/>
        </p:nvSpPr>
        <p:spPr>
          <a:xfrm flipH="1">
            <a:off x="600323" y="3673856"/>
            <a:ext cx="17212233" cy="8229599"/>
          </a:xfrm>
          <a:prstGeom prst="rect">
            <a:avLst/>
          </a:prstGeom>
          <a:solidFill>
            <a:schemeClr val="bg2">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60000" tIns="360000" rIns="360000" bIns="360000" numCol="1" spcCol="38100" rtlCol="0" anchor="t" anchorCtr="0">
            <a:noAutofit/>
          </a:bodyPr>
          <a:lstStyle/>
          <a:p>
            <a:pPr algn="l">
              <a:lnSpc>
                <a:spcPct val="150000"/>
              </a:lnSpc>
            </a:pPr>
            <a:r>
              <a:rPr lang="nb-NO" sz="4000" dirty="0" smtClean="0">
                <a:solidFill>
                  <a:schemeClr val="bg1"/>
                </a:solidFill>
                <a:latin typeface="Consolas" charset="0"/>
                <a:ea typeface="Consolas" charset="0"/>
                <a:cs typeface="Consolas" charset="0"/>
              </a:rPr>
              <a:t>INSERT INTO person (id, </a:t>
            </a:r>
            <a:r>
              <a:rPr lang="nb-NO" sz="4000" dirty="0" err="1" smtClean="0">
                <a:solidFill>
                  <a:schemeClr val="bg1"/>
                </a:solidFill>
                <a:latin typeface="Consolas" charset="0"/>
                <a:ea typeface="Consolas" charset="0"/>
                <a:cs typeface="Consolas" charset="0"/>
              </a:rPr>
              <a:t>firstname</a:t>
            </a:r>
            <a:r>
              <a:rPr lang="nb-NO" sz="4000" dirty="0" smtClean="0">
                <a:solidFill>
                  <a:schemeClr val="bg1"/>
                </a:solidFill>
                <a:latin typeface="Consolas" charset="0"/>
                <a:ea typeface="Consolas" charset="0"/>
                <a:cs typeface="Consolas" charset="0"/>
              </a:rPr>
              <a:t>, </a:t>
            </a:r>
            <a:r>
              <a:rPr lang="nb-NO" sz="4000" dirty="0" err="1" smtClean="0">
                <a:solidFill>
                  <a:schemeClr val="bg1"/>
                </a:solidFill>
                <a:latin typeface="Consolas" charset="0"/>
                <a:ea typeface="Consolas" charset="0"/>
                <a:cs typeface="Consolas" charset="0"/>
              </a:rPr>
              <a:t>lastname</a:t>
            </a:r>
            <a:r>
              <a:rPr lang="nb-NO" sz="4000" dirty="0" smtClean="0">
                <a:solidFill>
                  <a:schemeClr val="bg1"/>
                </a:solidFill>
                <a:latin typeface="Consolas" charset="0"/>
                <a:ea typeface="Consolas" charset="0"/>
                <a:cs typeface="Consolas" charset="0"/>
              </a:rPr>
              <a:t>) VALUES </a:t>
            </a:r>
            <a:br>
              <a:rPr lang="nb-NO" sz="4000" dirty="0" smtClean="0">
                <a:solidFill>
                  <a:schemeClr val="bg1"/>
                </a:solidFill>
                <a:latin typeface="Consolas" charset="0"/>
                <a:ea typeface="Consolas" charset="0"/>
                <a:cs typeface="Consolas" charset="0"/>
              </a:rPr>
            </a:br>
            <a:r>
              <a:rPr lang="nb-NO" sz="4000" dirty="0" smtClean="0">
                <a:solidFill>
                  <a:schemeClr val="bg1"/>
                </a:solidFill>
                <a:latin typeface="Consolas" charset="0"/>
                <a:ea typeface="Consolas" charset="0"/>
                <a:cs typeface="Consolas" charset="0"/>
              </a:rPr>
              <a:t>(1, ´</a:t>
            </a:r>
            <a:r>
              <a:rPr lang="nb-NO" sz="4000" dirty="0" err="1" smtClean="0">
                <a:solidFill>
                  <a:schemeClr val="bg1"/>
                </a:solidFill>
                <a:latin typeface="Consolas" charset="0"/>
                <a:ea typeface="Consolas" charset="0"/>
                <a:cs typeface="Consolas" charset="0"/>
              </a:rPr>
              <a:t>Foo</a:t>
            </a:r>
            <a:r>
              <a:rPr lang="nb-NO" sz="4000" dirty="0" smtClean="0">
                <a:solidFill>
                  <a:schemeClr val="bg1"/>
                </a:solidFill>
                <a:latin typeface="Consolas" charset="0"/>
                <a:ea typeface="Consolas" charset="0"/>
                <a:cs typeface="Consolas" charset="0"/>
              </a:rPr>
              <a:t>´, ´Bar´);</a:t>
            </a:r>
          </a:p>
          <a:p>
            <a:pPr algn="l">
              <a:lnSpc>
                <a:spcPct val="150000"/>
              </a:lnSpc>
            </a:pPr>
            <a:endParaRPr lang="nb-NO" sz="4000" dirty="0">
              <a:solidFill>
                <a:schemeClr val="bg1"/>
              </a:solidFill>
              <a:latin typeface="Consolas" charset="0"/>
              <a:ea typeface="Consolas" charset="0"/>
              <a:cs typeface="Consolas" charset="0"/>
            </a:endParaRPr>
          </a:p>
          <a:p>
            <a:pPr algn="l">
              <a:lnSpc>
                <a:spcPct val="150000"/>
              </a:lnSpc>
            </a:pPr>
            <a:r>
              <a:rPr lang="nb-NO" sz="4000" dirty="0" smtClean="0">
                <a:solidFill>
                  <a:schemeClr val="bg1"/>
                </a:solidFill>
                <a:latin typeface="Consolas" charset="0"/>
                <a:ea typeface="Consolas" charset="0"/>
                <a:cs typeface="Consolas" charset="0"/>
              </a:rPr>
              <a:t>SELECT * FROM person WHERE id = 1;</a:t>
            </a:r>
          </a:p>
          <a:p>
            <a:pPr algn="l">
              <a:lnSpc>
                <a:spcPct val="150000"/>
              </a:lnSpc>
            </a:pPr>
            <a:endParaRPr lang="nb-NO" sz="4000" dirty="0">
              <a:solidFill>
                <a:schemeClr val="bg1"/>
              </a:solidFill>
              <a:latin typeface="Consolas" charset="0"/>
              <a:ea typeface="Consolas" charset="0"/>
              <a:cs typeface="Consolas" charset="0"/>
            </a:endParaRPr>
          </a:p>
          <a:p>
            <a:pPr algn="l">
              <a:lnSpc>
                <a:spcPct val="150000"/>
              </a:lnSpc>
            </a:pPr>
            <a:r>
              <a:rPr lang="nb-NO" sz="4000" dirty="0" smtClean="0">
                <a:solidFill>
                  <a:schemeClr val="bg1"/>
                </a:solidFill>
                <a:latin typeface="Consolas" charset="0"/>
                <a:ea typeface="Consolas" charset="0"/>
                <a:cs typeface="Consolas" charset="0"/>
              </a:rPr>
              <a:t>UPDATE person SET </a:t>
            </a:r>
            <a:r>
              <a:rPr lang="nb-NO" sz="4000" dirty="0" err="1" smtClean="0">
                <a:solidFill>
                  <a:schemeClr val="bg1"/>
                </a:solidFill>
                <a:latin typeface="Consolas" charset="0"/>
                <a:ea typeface="Consolas" charset="0"/>
                <a:cs typeface="Consolas" charset="0"/>
              </a:rPr>
              <a:t>firstname</a:t>
            </a:r>
            <a:r>
              <a:rPr lang="nb-NO" sz="4000" dirty="0" smtClean="0">
                <a:solidFill>
                  <a:schemeClr val="bg1"/>
                </a:solidFill>
                <a:latin typeface="Consolas" charset="0"/>
                <a:ea typeface="Consolas" charset="0"/>
                <a:cs typeface="Consolas" charset="0"/>
              </a:rPr>
              <a:t> = ´Food` WHERE </a:t>
            </a:r>
            <a:r>
              <a:rPr lang="nb-NO" sz="4000" dirty="0" err="1" smtClean="0">
                <a:solidFill>
                  <a:schemeClr val="bg1"/>
                </a:solidFill>
                <a:latin typeface="Consolas" charset="0"/>
                <a:ea typeface="Consolas" charset="0"/>
                <a:cs typeface="Consolas" charset="0"/>
              </a:rPr>
              <a:t>sensor_id</a:t>
            </a:r>
            <a:r>
              <a:rPr lang="nb-NO" sz="4000" dirty="0" smtClean="0">
                <a:solidFill>
                  <a:schemeClr val="bg1"/>
                </a:solidFill>
                <a:latin typeface="Consolas" charset="0"/>
                <a:ea typeface="Consolas" charset="0"/>
                <a:cs typeface="Consolas" charset="0"/>
              </a:rPr>
              <a:t> = 1;</a:t>
            </a:r>
          </a:p>
          <a:p>
            <a:pPr algn="l">
              <a:lnSpc>
                <a:spcPct val="150000"/>
              </a:lnSpc>
            </a:pPr>
            <a:endParaRPr lang="nb-NO" sz="4000" dirty="0">
              <a:solidFill>
                <a:schemeClr val="bg1"/>
              </a:solidFill>
              <a:latin typeface="Consolas" charset="0"/>
              <a:ea typeface="Consolas" charset="0"/>
              <a:cs typeface="Consolas" charset="0"/>
            </a:endParaRPr>
          </a:p>
          <a:p>
            <a:pPr algn="l">
              <a:lnSpc>
                <a:spcPct val="150000"/>
              </a:lnSpc>
            </a:pPr>
            <a:r>
              <a:rPr lang="nb-NO" sz="4000" dirty="0" smtClean="0">
                <a:solidFill>
                  <a:schemeClr val="bg1"/>
                </a:solidFill>
                <a:latin typeface="Consolas" charset="0"/>
                <a:ea typeface="Consolas" charset="0"/>
                <a:cs typeface="Consolas" charset="0"/>
              </a:rPr>
              <a:t>DELETE FROM person WHERE </a:t>
            </a:r>
            <a:r>
              <a:rPr lang="nb-NO" sz="4000" dirty="0" err="1" smtClean="0">
                <a:solidFill>
                  <a:schemeClr val="bg1"/>
                </a:solidFill>
                <a:latin typeface="Consolas" charset="0"/>
                <a:ea typeface="Consolas" charset="0"/>
                <a:cs typeface="Consolas" charset="0"/>
              </a:rPr>
              <a:t>sensor_id</a:t>
            </a:r>
            <a:r>
              <a:rPr lang="nb-NO" sz="4000" dirty="0" smtClean="0">
                <a:solidFill>
                  <a:schemeClr val="bg1"/>
                </a:solidFill>
                <a:latin typeface="Consolas" charset="0"/>
                <a:ea typeface="Consolas" charset="0"/>
                <a:cs typeface="Consolas" charset="0"/>
              </a:rPr>
              <a:t> = 1;</a:t>
            </a:r>
            <a:endParaRPr lang="en-US" sz="4000" dirty="0">
              <a:solidFill>
                <a:schemeClr val="bg1"/>
              </a:solidFill>
              <a:latin typeface="Consolas" charset="0"/>
              <a:ea typeface="Consolas" charset="0"/>
              <a:cs typeface="Consolas" charset="0"/>
            </a:endParaRPr>
          </a:p>
        </p:txBody>
      </p:sp>
    </p:spTree>
    <p:extLst>
      <p:ext uri="{BB962C8B-B14F-4D97-AF65-F5344CB8AC3E}">
        <p14:creationId xmlns:p14="http://schemas.microsoft.com/office/powerpoint/2010/main" val="1888802448"/>
      </p:ext>
    </p:extLst>
  </p:cSld>
  <p:clrMapOvr>
    <a:masterClrMapping/>
  </p:clrMapOvr>
  <p:transition spd="med"/>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282828"/>
        </a:solidFill>
        <a:effectLst/>
      </p:bgPr>
    </p:bg>
    <p:spTree>
      <p:nvGrpSpPr>
        <p:cNvPr id="1" name=""/>
        <p:cNvGrpSpPr/>
        <p:nvPr/>
      </p:nvGrpSpPr>
      <p:grpSpPr>
        <a:xfrm>
          <a:off x="0" y="0"/>
          <a:ext cx="0" cy="0"/>
          <a:chOff x="0" y="0"/>
          <a:chExt cx="0" cy="0"/>
        </a:xfrm>
      </p:grpSpPr>
      <p:cxnSp>
        <p:nvCxnSpPr>
          <p:cNvPr id="15" name="Straight Connector 14"/>
          <p:cNvCxnSpPr/>
          <p:nvPr/>
        </p:nvCxnSpPr>
        <p:spPr>
          <a:xfrm flipV="1">
            <a:off x="11804868" y="2796650"/>
            <a:ext cx="3288573" cy="214550"/>
          </a:xfrm>
          <a:prstGeom prst="line">
            <a:avLst/>
          </a:prstGeom>
          <a:noFill/>
          <a:ln w="25400" cap="flat">
            <a:solidFill>
              <a:schemeClr val="bg1"/>
            </a:solidFill>
            <a:prstDash val="solid"/>
            <a:miter lim="400000"/>
          </a:ln>
          <a:effectLst/>
          <a:sp3d/>
        </p:spPr>
        <p:style>
          <a:lnRef idx="0">
            <a:scrgbClr r="0" g="0" b="0"/>
          </a:lnRef>
          <a:fillRef idx="0">
            <a:scrgbClr r="0" g="0" b="0"/>
          </a:fillRef>
          <a:effectRef idx="0">
            <a:scrgbClr r="0" g="0" b="0"/>
          </a:effectRef>
          <a:fontRef idx="none"/>
        </p:style>
      </p:cxnSp>
      <p:cxnSp>
        <p:nvCxnSpPr>
          <p:cNvPr id="20" name="Straight Connector 19"/>
          <p:cNvCxnSpPr/>
          <p:nvPr/>
        </p:nvCxnSpPr>
        <p:spPr>
          <a:xfrm flipV="1">
            <a:off x="10105163" y="5298095"/>
            <a:ext cx="4988278" cy="134984"/>
          </a:xfrm>
          <a:prstGeom prst="line">
            <a:avLst/>
          </a:prstGeom>
          <a:noFill/>
          <a:ln w="25400" cap="flat">
            <a:solidFill>
              <a:schemeClr val="bg1"/>
            </a:solidFill>
            <a:prstDash val="solid"/>
            <a:miter lim="400000"/>
          </a:ln>
          <a:effectLst/>
          <a:sp3d/>
        </p:spPr>
        <p:style>
          <a:lnRef idx="0">
            <a:scrgbClr r="0" g="0" b="0"/>
          </a:lnRef>
          <a:fillRef idx="0">
            <a:scrgbClr r="0" g="0" b="0"/>
          </a:fillRef>
          <a:effectRef idx="0">
            <a:scrgbClr r="0" g="0" b="0"/>
          </a:effectRef>
          <a:fontRef idx="none"/>
        </p:style>
      </p:cxnSp>
      <p:cxnSp>
        <p:nvCxnSpPr>
          <p:cNvPr id="22" name="Straight Connector 21"/>
          <p:cNvCxnSpPr/>
          <p:nvPr/>
        </p:nvCxnSpPr>
        <p:spPr>
          <a:xfrm flipV="1">
            <a:off x="10778918" y="6480060"/>
            <a:ext cx="4421105" cy="184652"/>
          </a:xfrm>
          <a:prstGeom prst="line">
            <a:avLst/>
          </a:prstGeom>
          <a:noFill/>
          <a:ln w="25400" cap="flat">
            <a:solidFill>
              <a:schemeClr val="bg1"/>
            </a:solidFill>
            <a:prstDash val="solid"/>
            <a:miter lim="400000"/>
          </a:ln>
          <a:effectLst/>
          <a:sp3d/>
        </p:spPr>
        <p:style>
          <a:lnRef idx="0">
            <a:scrgbClr r="0" g="0" b="0"/>
          </a:lnRef>
          <a:fillRef idx="0">
            <a:scrgbClr r="0" g="0" b="0"/>
          </a:fillRef>
          <a:effectRef idx="0">
            <a:scrgbClr r="0" g="0" b="0"/>
          </a:effectRef>
          <a:fontRef idx="none"/>
        </p:style>
      </p:cxnSp>
      <p:sp>
        <p:nvSpPr>
          <p:cNvPr id="119" name="Shape 119"/>
          <p:cNvSpPr/>
          <p:nvPr/>
        </p:nvSpPr>
        <p:spPr>
          <a:xfrm>
            <a:off x="415367" y="575185"/>
            <a:ext cx="17582147" cy="1683152"/>
          </a:xfrm>
          <a:prstGeom prst="rect">
            <a:avLst/>
          </a:prstGeom>
          <a:ln w="12700">
            <a:miter lim="400000"/>
          </a:ln>
          <a:extLst>
            <a:ext uri="{C572A759-6A51-4108-AA02-DFA0A04FC94B}">
              <ma14:wrappingTextBoxFlag xmlns:ma14="http://schemas.microsoft.com/office/mac/drawingml/2011/main" val="1"/>
            </a:ext>
          </a:extLst>
        </p:spPr>
        <p:txBody>
          <a:bodyPr wrap="square" lIns="71437" tIns="71437" rIns="71437" bIns="71437" anchor="ctr">
            <a:spAutoFit/>
          </a:bodyPr>
          <a:lstStyle/>
          <a:p>
            <a:pPr algn="l">
              <a:defRPr sz="20000">
                <a:solidFill>
                  <a:srgbClr val="3EC7C0"/>
                </a:solidFill>
              </a:defRPr>
            </a:pPr>
            <a:r>
              <a:rPr lang="nb-NO" sz="10000" dirty="0" smtClean="0">
                <a:solidFill>
                  <a:srgbClr val="17BDB4"/>
                </a:solidFill>
                <a:latin typeface="Calibri" charset="0"/>
                <a:ea typeface="Calibri" charset="0"/>
                <a:cs typeface="Calibri" charset="0"/>
              </a:rPr>
              <a:t>Begrensninger</a:t>
            </a:r>
            <a:endParaRPr lang="nb-NO" sz="10000" dirty="0">
              <a:solidFill>
                <a:srgbClr val="17BDB4"/>
              </a:solidFill>
              <a:latin typeface="Calibri" charset="0"/>
              <a:ea typeface="Calibri" charset="0"/>
              <a:cs typeface="Calibri" charset="0"/>
            </a:endParaRPr>
          </a:p>
        </p:txBody>
      </p:sp>
      <p:sp>
        <p:nvSpPr>
          <p:cNvPr id="6" name="TextBox 5"/>
          <p:cNvSpPr txBox="1"/>
          <p:nvPr/>
        </p:nvSpPr>
        <p:spPr>
          <a:xfrm>
            <a:off x="14165174" y="83052"/>
            <a:ext cx="2454197" cy="9137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en-US" sz="5000" b="0" i="0" u="none" strike="noStrike" cap="none" spc="0" normalizeH="0" baseline="0" dirty="0" err="1" smtClean="0">
                <a:ln>
                  <a:noFill/>
                </a:ln>
                <a:solidFill>
                  <a:srgbClr val="FFFFFF"/>
                </a:solidFill>
                <a:effectLst/>
                <a:uFillTx/>
                <a:latin typeface="Conduit ITC Light"/>
                <a:ea typeface="Conduit ITC Light"/>
                <a:cs typeface="Conduit ITC Light"/>
                <a:sym typeface="Conduit ITC Light"/>
              </a:rPr>
              <a:t>HashRing</a:t>
            </a:r>
            <a:endParaRPr kumimoji="0" lang="en-US" sz="5000" b="0" i="0" u="none" strike="noStrike" cap="none" spc="0" normalizeH="0" baseline="0" dirty="0">
              <a:ln>
                <a:noFill/>
              </a:ln>
              <a:solidFill>
                <a:srgbClr val="FFFFFF"/>
              </a:solidFill>
              <a:effectLst/>
              <a:uFillTx/>
              <a:latin typeface="Conduit ITC Light"/>
              <a:ea typeface="Conduit ITC Light"/>
              <a:cs typeface="Conduit ITC Light"/>
              <a:sym typeface="Conduit ITC Light"/>
            </a:endParaRPr>
          </a:p>
        </p:txBody>
      </p:sp>
      <p:graphicFrame>
        <p:nvGraphicFramePr>
          <p:cNvPr id="3" name="Table 2"/>
          <p:cNvGraphicFramePr>
            <a:graphicFrameLocks noGrp="1"/>
          </p:cNvGraphicFramePr>
          <p:nvPr>
            <p:extLst>
              <p:ext uri="{D42A27DB-BD31-4B8C-83A1-F6EECF244321}">
                <p14:modId xmlns:p14="http://schemas.microsoft.com/office/powerpoint/2010/main" val="240123961"/>
              </p:ext>
            </p:extLst>
          </p:nvPr>
        </p:nvGraphicFramePr>
        <p:xfrm>
          <a:off x="15093442" y="1078221"/>
          <a:ext cx="597662" cy="11232780"/>
        </p:xfrm>
        <a:graphic>
          <a:graphicData uri="http://schemas.openxmlformats.org/drawingml/2006/table">
            <a:tbl>
              <a:tblPr/>
              <a:tblGrid>
                <a:gridCol w="597662"/>
              </a:tblGrid>
              <a:tr h="368160">
                <a:tc>
                  <a:txBody>
                    <a:bodyPr/>
                    <a:lstStyle/>
                    <a:p>
                      <a:pPr algn="l" fontAlgn="b"/>
                      <a:r>
                        <a:rPr lang="sk-SK" sz="2300" b="0" i="0" u="none" strike="noStrike" dirty="0">
                          <a:solidFill>
                            <a:srgbClr val="000000"/>
                          </a:solidFill>
                          <a:effectLst/>
                          <a:latin typeface="Calibri" charset="0"/>
                        </a:rPr>
                        <a:t> </a:t>
                      </a:r>
                    </a:p>
                  </a:txBody>
                  <a:tcPr marL="23906" marR="23906" marT="2390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AAA"/>
                    </a:solidFill>
                  </a:tcPr>
                </a:tc>
              </a:tr>
              <a:tr h="368160">
                <a:tc>
                  <a:txBody>
                    <a:bodyPr/>
                    <a:lstStyle/>
                    <a:p>
                      <a:pPr algn="l" fontAlgn="b"/>
                      <a:r>
                        <a:rPr lang="sk-SK" sz="2300" b="0" i="0" u="none" strike="noStrike" dirty="0">
                          <a:solidFill>
                            <a:srgbClr val="000000"/>
                          </a:solidFill>
                          <a:effectLst/>
                          <a:latin typeface="Calibri" charset="0"/>
                        </a:rPr>
                        <a:t> </a:t>
                      </a:r>
                    </a:p>
                  </a:txBody>
                  <a:tcPr marL="23906" marR="23906" marT="2390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AAA"/>
                    </a:solidFill>
                  </a:tcPr>
                </a:tc>
              </a:tr>
              <a:tr h="368160">
                <a:tc>
                  <a:txBody>
                    <a:bodyPr/>
                    <a:lstStyle/>
                    <a:p>
                      <a:pPr algn="l" fontAlgn="b"/>
                      <a:r>
                        <a:rPr lang="sk-SK" sz="2300" b="0" i="0" u="none" strike="noStrike" dirty="0">
                          <a:solidFill>
                            <a:srgbClr val="000000"/>
                          </a:solidFill>
                          <a:effectLst/>
                          <a:latin typeface="Calibri" charset="0"/>
                        </a:rPr>
                        <a:t> </a:t>
                      </a:r>
                    </a:p>
                  </a:txBody>
                  <a:tcPr marL="23906" marR="23906" marT="2390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AAA"/>
                    </a:solidFill>
                  </a:tcPr>
                </a:tc>
              </a:tr>
              <a:tr h="368160">
                <a:tc>
                  <a:txBody>
                    <a:bodyPr/>
                    <a:lstStyle/>
                    <a:p>
                      <a:pPr algn="l" fontAlgn="b"/>
                      <a:r>
                        <a:rPr lang="sk-SK" sz="2300" b="0" i="0" u="none" strike="noStrike" dirty="0">
                          <a:solidFill>
                            <a:srgbClr val="000000"/>
                          </a:solidFill>
                          <a:effectLst/>
                          <a:latin typeface="Calibri" charset="0"/>
                        </a:rPr>
                        <a:t> </a:t>
                      </a:r>
                    </a:p>
                  </a:txBody>
                  <a:tcPr marL="23906" marR="23906" marT="2390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AAA"/>
                    </a:solidFill>
                  </a:tcPr>
                </a:tc>
              </a:tr>
              <a:tr h="368160">
                <a:tc>
                  <a:txBody>
                    <a:bodyPr/>
                    <a:lstStyle/>
                    <a:p>
                      <a:pPr algn="ctr" fontAlgn="b"/>
                      <a:r>
                        <a:rPr lang="sk-SK" sz="2300" b="1" i="0" u="none" strike="noStrike" dirty="0">
                          <a:solidFill>
                            <a:srgbClr val="000000"/>
                          </a:solidFill>
                          <a:effectLst/>
                          <a:latin typeface="Calibri" charset="0"/>
                        </a:rPr>
                        <a:t> </a:t>
                      </a:r>
                      <a:r>
                        <a:rPr lang="sk-SK" sz="2300" b="1" i="0" u="none" strike="noStrike" dirty="0" smtClean="0">
                          <a:solidFill>
                            <a:srgbClr val="000000"/>
                          </a:solidFill>
                          <a:effectLst/>
                          <a:latin typeface="Calibri" charset="0"/>
                        </a:rPr>
                        <a:t>X</a:t>
                      </a:r>
                      <a:endParaRPr lang="sk-SK" sz="2300" b="1" i="0" u="none" strike="noStrike" dirty="0">
                        <a:solidFill>
                          <a:srgbClr val="000000"/>
                        </a:solidFill>
                        <a:effectLst/>
                        <a:latin typeface="Calibri" charset="0"/>
                      </a:endParaRPr>
                    </a:p>
                  </a:txBody>
                  <a:tcPr marL="23906" marR="23906" marT="2390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AAA"/>
                    </a:solidFill>
                  </a:tcPr>
                </a:tc>
              </a:tr>
              <a:tr h="368160">
                <a:tc>
                  <a:txBody>
                    <a:bodyPr/>
                    <a:lstStyle/>
                    <a:p>
                      <a:pPr algn="l" fontAlgn="b"/>
                      <a:r>
                        <a:rPr lang="sk-SK" sz="2300" b="1" i="0" u="none" strike="noStrike" dirty="0">
                          <a:solidFill>
                            <a:srgbClr val="000000"/>
                          </a:solidFill>
                          <a:effectLst/>
                          <a:latin typeface="Calibri" charset="0"/>
                        </a:rPr>
                        <a:t> </a:t>
                      </a:r>
                    </a:p>
                  </a:txBody>
                  <a:tcPr marL="23906" marR="23906" marT="2390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AAA"/>
                    </a:solidFill>
                  </a:tcPr>
                </a:tc>
              </a:tr>
              <a:tr h="368160">
                <a:tc>
                  <a:txBody>
                    <a:bodyPr/>
                    <a:lstStyle/>
                    <a:p>
                      <a:pPr algn="l" fontAlgn="b"/>
                      <a:r>
                        <a:rPr lang="sk-SK" sz="2300" b="1" i="0" u="none" strike="noStrike" dirty="0">
                          <a:solidFill>
                            <a:srgbClr val="000000"/>
                          </a:solidFill>
                          <a:effectLst/>
                          <a:latin typeface="Calibri" charset="0"/>
                        </a:rPr>
                        <a:t> </a:t>
                      </a:r>
                    </a:p>
                  </a:txBody>
                  <a:tcPr marL="23906" marR="23906" marT="2390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AAA"/>
                    </a:solidFill>
                  </a:tcPr>
                </a:tc>
              </a:tr>
              <a:tr h="368160">
                <a:tc>
                  <a:txBody>
                    <a:bodyPr/>
                    <a:lstStyle/>
                    <a:p>
                      <a:pPr algn="l" fontAlgn="b"/>
                      <a:r>
                        <a:rPr lang="sk-SK" sz="2300" b="1" i="0" u="none" strike="noStrike" dirty="0">
                          <a:solidFill>
                            <a:srgbClr val="000000"/>
                          </a:solidFill>
                          <a:effectLst/>
                          <a:latin typeface="Calibri" charset="0"/>
                        </a:rPr>
                        <a:t> </a:t>
                      </a:r>
                    </a:p>
                  </a:txBody>
                  <a:tcPr marL="23906" marR="23906" marT="2390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AAA"/>
                    </a:solidFill>
                  </a:tcPr>
                </a:tc>
              </a:tr>
              <a:tr h="368160">
                <a:tc>
                  <a:txBody>
                    <a:bodyPr/>
                    <a:lstStyle/>
                    <a:p>
                      <a:pPr algn="l" fontAlgn="b"/>
                      <a:r>
                        <a:rPr lang="sk-SK" sz="2300" b="1" i="0" u="none" strike="noStrike" dirty="0">
                          <a:solidFill>
                            <a:srgbClr val="000000"/>
                          </a:solidFill>
                          <a:effectLst/>
                          <a:latin typeface="Calibri" charset="0"/>
                        </a:rPr>
                        <a:t> </a:t>
                      </a:r>
                    </a:p>
                  </a:txBody>
                  <a:tcPr marL="23906" marR="23906" marT="2390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AAA"/>
                    </a:solidFill>
                  </a:tcPr>
                </a:tc>
              </a:tr>
              <a:tr h="368160">
                <a:tc>
                  <a:txBody>
                    <a:bodyPr/>
                    <a:lstStyle/>
                    <a:p>
                      <a:pPr algn="l" fontAlgn="b"/>
                      <a:r>
                        <a:rPr lang="sk-SK" sz="2300" b="1" i="0" u="none" strike="noStrike" dirty="0">
                          <a:solidFill>
                            <a:srgbClr val="000000"/>
                          </a:solidFill>
                          <a:effectLst/>
                          <a:latin typeface="Calibri" charset="0"/>
                        </a:rPr>
                        <a:t> </a:t>
                      </a:r>
                    </a:p>
                  </a:txBody>
                  <a:tcPr marL="23906" marR="23906" marT="2390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AAA"/>
                    </a:solidFill>
                  </a:tcPr>
                </a:tc>
              </a:tr>
              <a:tr h="368160">
                <a:tc>
                  <a:txBody>
                    <a:bodyPr/>
                    <a:lstStyle/>
                    <a:p>
                      <a:pPr algn="l" fontAlgn="b"/>
                      <a:r>
                        <a:rPr lang="sk-SK" sz="2300" b="1" i="0" u="none" strike="noStrike" dirty="0">
                          <a:solidFill>
                            <a:srgbClr val="000000"/>
                          </a:solidFill>
                          <a:effectLst/>
                          <a:latin typeface="Calibri" charset="0"/>
                        </a:rPr>
                        <a:t> </a:t>
                      </a:r>
                    </a:p>
                  </a:txBody>
                  <a:tcPr marL="23906" marR="23906" marT="2390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7BDB4"/>
                    </a:solidFill>
                  </a:tcPr>
                </a:tc>
              </a:tr>
              <a:tr h="368160">
                <a:tc>
                  <a:txBody>
                    <a:bodyPr/>
                    <a:lstStyle/>
                    <a:p>
                      <a:pPr algn="ctr" fontAlgn="b"/>
                      <a:r>
                        <a:rPr lang="sk-SK" sz="2300" b="1" i="0" u="none" strike="noStrike" dirty="0">
                          <a:solidFill>
                            <a:srgbClr val="000000"/>
                          </a:solidFill>
                          <a:effectLst/>
                          <a:latin typeface="Calibri" charset="0"/>
                        </a:rPr>
                        <a:t> </a:t>
                      </a:r>
                      <a:r>
                        <a:rPr lang="sk-SK" sz="2300" b="1" i="0" u="none" strike="noStrike" dirty="0" smtClean="0">
                          <a:solidFill>
                            <a:srgbClr val="000000"/>
                          </a:solidFill>
                          <a:effectLst/>
                          <a:latin typeface="Calibri" charset="0"/>
                        </a:rPr>
                        <a:t>X</a:t>
                      </a:r>
                      <a:endParaRPr lang="sk-SK" sz="2300" b="1" i="0" u="none" strike="noStrike" dirty="0">
                        <a:solidFill>
                          <a:srgbClr val="000000"/>
                        </a:solidFill>
                        <a:effectLst/>
                        <a:latin typeface="Calibri" charset="0"/>
                      </a:endParaRPr>
                    </a:p>
                  </a:txBody>
                  <a:tcPr marL="23906" marR="23906" marT="2390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7BDB4"/>
                    </a:solidFill>
                  </a:tcPr>
                </a:tc>
              </a:tr>
              <a:tr h="368160">
                <a:tc>
                  <a:txBody>
                    <a:bodyPr/>
                    <a:lstStyle/>
                    <a:p>
                      <a:pPr algn="ctr" fontAlgn="b"/>
                      <a:r>
                        <a:rPr lang="sk-SK" sz="2300" b="1" i="0" u="none" strike="noStrike" dirty="0">
                          <a:solidFill>
                            <a:srgbClr val="000000"/>
                          </a:solidFill>
                          <a:effectLst/>
                          <a:latin typeface="Calibri" charset="0"/>
                        </a:rPr>
                        <a:t> </a:t>
                      </a:r>
                    </a:p>
                  </a:txBody>
                  <a:tcPr marL="23906" marR="23906" marT="2390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7BDB4"/>
                    </a:solidFill>
                  </a:tcPr>
                </a:tc>
              </a:tr>
              <a:tr h="368160">
                <a:tc>
                  <a:txBody>
                    <a:bodyPr/>
                    <a:lstStyle/>
                    <a:p>
                      <a:pPr algn="ctr" fontAlgn="b"/>
                      <a:r>
                        <a:rPr lang="sk-SK" sz="2300" b="1" i="0" u="none" strike="noStrike" dirty="0">
                          <a:solidFill>
                            <a:srgbClr val="000000"/>
                          </a:solidFill>
                          <a:effectLst/>
                          <a:latin typeface="Calibri" charset="0"/>
                        </a:rPr>
                        <a:t> </a:t>
                      </a:r>
                    </a:p>
                  </a:txBody>
                  <a:tcPr marL="23906" marR="23906" marT="2390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7BDB4"/>
                    </a:solidFill>
                  </a:tcPr>
                </a:tc>
              </a:tr>
              <a:tr h="368160">
                <a:tc>
                  <a:txBody>
                    <a:bodyPr/>
                    <a:lstStyle/>
                    <a:p>
                      <a:pPr algn="ctr" fontAlgn="b"/>
                      <a:r>
                        <a:rPr lang="sk-SK" sz="2300" b="1" i="0" u="none" strike="noStrike" dirty="0">
                          <a:solidFill>
                            <a:srgbClr val="000000"/>
                          </a:solidFill>
                          <a:effectLst/>
                          <a:latin typeface="Calibri" charset="0"/>
                        </a:rPr>
                        <a:t> </a:t>
                      </a:r>
                      <a:r>
                        <a:rPr lang="sk-SK" sz="2300" b="1" i="0" u="none" strike="noStrike" dirty="0" smtClean="0">
                          <a:solidFill>
                            <a:srgbClr val="000000"/>
                          </a:solidFill>
                          <a:effectLst/>
                          <a:latin typeface="Calibri" charset="0"/>
                        </a:rPr>
                        <a:t>X</a:t>
                      </a:r>
                      <a:endParaRPr lang="sk-SK" sz="2300" b="1" i="0" u="none" strike="noStrike" dirty="0">
                        <a:solidFill>
                          <a:srgbClr val="000000"/>
                        </a:solidFill>
                        <a:effectLst/>
                        <a:latin typeface="Calibri" charset="0"/>
                      </a:endParaRPr>
                    </a:p>
                  </a:txBody>
                  <a:tcPr marL="23906" marR="23906" marT="2390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7BDB4"/>
                    </a:solidFill>
                  </a:tcPr>
                </a:tc>
              </a:tr>
              <a:tr h="368160">
                <a:tc>
                  <a:txBody>
                    <a:bodyPr/>
                    <a:lstStyle/>
                    <a:p>
                      <a:pPr algn="l" fontAlgn="b"/>
                      <a:r>
                        <a:rPr lang="sk-SK" sz="2300" b="0" i="0" u="none" strike="noStrike" dirty="0">
                          <a:solidFill>
                            <a:srgbClr val="000000"/>
                          </a:solidFill>
                          <a:effectLst/>
                          <a:latin typeface="Calibri" charset="0"/>
                        </a:rPr>
                        <a:t> </a:t>
                      </a:r>
                    </a:p>
                  </a:txBody>
                  <a:tcPr marL="23906" marR="23906" marT="2390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7BDB4"/>
                    </a:solidFill>
                  </a:tcPr>
                </a:tc>
              </a:tr>
              <a:tr h="368160">
                <a:tc>
                  <a:txBody>
                    <a:bodyPr/>
                    <a:lstStyle/>
                    <a:p>
                      <a:pPr algn="l" fontAlgn="b"/>
                      <a:r>
                        <a:rPr lang="sk-SK" sz="2300" b="0" i="0" u="none" strike="noStrike" dirty="0">
                          <a:solidFill>
                            <a:srgbClr val="000000"/>
                          </a:solidFill>
                          <a:effectLst/>
                          <a:latin typeface="Calibri" charset="0"/>
                        </a:rPr>
                        <a:t> </a:t>
                      </a:r>
                    </a:p>
                  </a:txBody>
                  <a:tcPr marL="23906" marR="23906" marT="2390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7BDB4"/>
                    </a:solidFill>
                  </a:tcPr>
                </a:tc>
              </a:tr>
              <a:tr h="368160">
                <a:tc>
                  <a:txBody>
                    <a:bodyPr/>
                    <a:lstStyle/>
                    <a:p>
                      <a:pPr algn="l" fontAlgn="b"/>
                      <a:r>
                        <a:rPr lang="sk-SK" sz="2300" b="0" i="0" u="none" strike="noStrike" dirty="0">
                          <a:solidFill>
                            <a:srgbClr val="000000"/>
                          </a:solidFill>
                          <a:effectLst/>
                          <a:latin typeface="Calibri" charset="0"/>
                        </a:rPr>
                        <a:t> </a:t>
                      </a:r>
                    </a:p>
                  </a:txBody>
                  <a:tcPr marL="23906" marR="23906" marT="2390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7BDB4"/>
                    </a:solidFill>
                  </a:tcPr>
                </a:tc>
              </a:tr>
              <a:tr h="368160">
                <a:tc>
                  <a:txBody>
                    <a:bodyPr/>
                    <a:lstStyle/>
                    <a:p>
                      <a:pPr algn="l" fontAlgn="b"/>
                      <a:r>
                        <a:rPr lang="sk-SK" sz="2300" b="0" i="0" u="none" strike="noStrike" dirty="0">
                          <a:solidFill>
                            <a:srgbClr val="000000"/>
                          </a:solidFill>
                          <a:effectLst/>
                          <a:latin typeface="Calibri" charset="0"/>
                        </a:rPr>
                        <a:t> </a:t>
                      </a:r>
                    </a:p>
                  </a:txBody>
                  <a:tcPr marL="23906" marR="23906" marT="2390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7BDB4"/>
                    </a:solidFill>
                  </a:tcPr>
                </a:tc>
              </a:tr>
              <a:tr h="368160">
                <a:tc>
                  <a:txBody>
                    <a:bodyPr/>
                    <a:lstStyle/>
                    <a:p>
                      <a:pPr algn="l" fontAlgn="b"/>
                      <a:r>
                        <a:rPr lang="sk-SK" sz="2300" b="0" i="0" u="none" strike="noStrike" dirty="0">
                          <a:solidFill>
                            <a:srgbClr val="000000"/>
                          </a:solidFill>
                          <a:effectLst/>
                          <a:latin typeface="Calibri" charset="0"/>
                        </a:rPr>
                        <a:t> </a:t>
                      </a:r>
                    </a:p>
                  </a:txBody>
                  <a:tcPr marL="23906" marR="23906" marT="2390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7BDB4"/>
                    </a:solidFill>
                  </a:tcPr>
                </a:tc>
              </a:tr>
              <a:tr h="368160">
                <a:tc>
                  <a:txBody>
                    <a:bodyPr/>
                    <a:lstStyle/>
                    <a:p>
                      <a:pPr algn="l" fontAlgn="b"/>
                      <a:r>
                        <a:rPr lang="sk-SK" sz="2300" b="0" i="0" u="none" strike="noStrike" dirty="0">
                          <a:solidFill>
                            <a:srgbClr val="000000"/>
                          </a:solidFill>
                          <a:effectLst/>
                          <a:latin typeface="Calibri" charset="0"/>
                        </a:rPr>
                        <a:t> </a:t>
                      </a:r>
                    </a:p>
                  </a:txBody>
                  <a:tcPr marL="23906" marR="23906" marT="2390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15457"/>
                    </a:solidFill>
                  </a:tcPr>
                </a:tc>
              </a:tr>
              <a:tr h="368160">
                <a:tc>
                  <a:txBody>
                    <a:bodyPr/>
                    <a:lstStyle/>
                    <a:p>
                      <a:pPr algn="l" fontAlgn="b"/>
                      <a:r>
                        <a:rPr lang="sk-SK" sz="2300" b="0" i="0" u="none" strike="noStrike" dirty="0">
                          <a:solidFill>
                            <a:srgbClr val="000000"/>
                          </a:solidFill>
                          <a:effectLst/>
                          <a:latin typeface="Calibri" charset="0"/>
                        </a:rPr>
                        <a:t> </a:t>
                      </a:r>
                    </a:p>
                  </a:txBody>
                  <a:tcPr marL="23906" marR="23906" marT="2390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15457"/>
                    </a:solidFill>
                  </a:tcPr>
                </a:tc>
              </a:tr>
              <a:tr h="368160">
                <a:tc>
                  <a:txBody>
                    <a:bodyPr/>
                    <a:lstStyle/>
                    <a:p>
                      <a:pPr algn="l" fontAlgn="b"/>
                      <a:r>
                        <a:rPr lang="sk-SK" sz="2300" b="0" i="0" u="none" strike="noStrike" dirty="0">
                          <a:solidFill>
                            <a:srgbClr val="000000"/>
                          </a:solidFill>
                          <a:effectLst/>
                          <a:latin typeface="Calibri" charset="0"/>
                        </a:rPr>
                        <a:t> </a:t>
                      </a:r>
                    </a:p>
                  </a:txBody>
                  <a:tcPr marL="23906" marR="23906" marT="2390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15457"/>
                    </a:solidFill>
                  </a:tcPr>
                </a:tc>
              </a:tr>
              <a:tr h="368160">
                <a:tc>
                  <a:txBody>
                    <a:bodyPr/>
                    <a:lstStyle/>
                    <a:p>
                      <a:pPr algn="l" fontAlgn="b"/>
                      <a:r>
                        <a:rPr lang="sk-SK" sz="2300" b="0" i="0" u="none" strike="noStrike" dirty="0">
                          <a:solidFill>
                            <a:srgbClr val="000000"/>
                          </a:solidFill>
                          <a:effectLst/>
                          <a:latin typeface="Calibri" charset="0"/>
                        </a:rPr>
                        <a:t> </a:t>
                      </a:r>
                    </a:p>
                  </a:txBody>
                  <a:tcPr marL="23906" marR="23906" marT="2390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15457"/>
                    </a:solidFill>
                  </a:tcPr>
                </a:tc>
              </a:tr>
              <a:tr h="368160">
                <a:tc>
                  <a:txBody>
                    <a:bodyPr/>
                    <a:lstStyle/>
                    <a:p>
                      <a:pPr algn="l" fontAlgn="b"/>
                      <a:r>
                        <a:rPr lang="sk-SK" sz="2300" b="0" i="0" u="none" strike="noStrike" dirty="0">
                          <a:solidFill>
                            <a:srgbClr val="000000"/>
                          </a:solidFill>
                          <a:effectLst/>
                          <a:latin typeface="Calibri" charset="0"/>
                        </a:rPr>
                        <a:t> </a:t>
                      </a:r>
                    </a:p>
                  </a:txBody>
                  <a:tcPr marL="23906" marR="23906" marT="2390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15457"/>
                    </a:solidFill>
                  </a:tcPr>
                </a:tc>
              </a:tr>
              <a:tr h="368160">
                <a:tc>
                  <a:txBody>
                    <a:bodyPr/>
                    <a:lstStyle/>
                    <a:p>
                      <a:pPr algn="l" fontAlgn="b"/>
                      <a:r>
                        <a:rPr lang="sk-SK" sz="2300" b="0" i="0" u="none" strike="noStrike" dirty="0">
                          <a:solidFill>
                            <a:srgbClr val="000000"/>
                          </a:solidFill>
                          <a:effectLst/>
                          <a:latin typeface="Calibri" charset="0"/>
                        </a:rPr>
                        <a:t> </a:t>
                      </a:r>
                    </a:p>
                  </a:txBody>
                  <a:tcPr marL="23906" marR="23906" marT="2390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15457"/>
                    </a:solidFill>
                  </a:tcPr>
                </a:tc>
              </a:tr>
              <a:tr h="368160">
                <a:tc>
                  <a:txBody>
                    <a:bodyPr/>
                    <a:lstStyle/>
                    <a:p>
                      <a:pPr algn="l" fontAlgn="b"/>
                      <a:r>
                        <a:rPr lang="sk-SK" sz="2300" b="0" i="0" u="none" strike="noStrike" dirty="0">
                          <a:solidFill>
                            <a:srgbClr val="000000"/>
                          </a:solidFill>
                          <a:effectLst/>
                          <a:latin typeface="Calibri" charset="0"/>
                        </a:rPr>
                        <a:t> </a:t>
                      </a:r>
                    </a:p>
                  </a:txBody>
                  <a:tcPr marL="23906" marR="23906" marT="2390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15457"/>
                    </a:solidFill>
                  </a:tcPr>
                </a:tc>
              </a:tr>
              <a:tr h="368160">
                <a:tc>
                  <a:txBody>
                    <a:bodyPr/>
                    <a:lstStyle/>
                    <a:p>
                      <a:pPr algn="l" fontAlgn="b"/>
                      <a:r>
                        <a:rPr lang="sk-SK" sz="2300" b="0" i="0" u="none" strike="noStrike" dirty="0">
                          <a:solidFill>
                            <a:srgbClr val="000000"/>
                          </a:solidFill>
                          <a:effectLst/>
                          <a:latin typeface="Calibri" charset="0"/>
                        </a:rPr>
                        <a:t> </a:t>
                      </a:r>
                    </a:p>
                  </a:txBody>
                  <a:tcPr marL="23906" marR="23906" marT="2390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15457"/>
                    </a:solidFill>
                  </a:tcPr>
                </a:tc>
              </a:tr>
              <a:tr h="368160">
                <a:tc>
                  <a:txBody>
                    <a:bodyPr/>
                    <a:lstStyle/>
                    <a:p>
                      <a:pPr algn="l" fontAlgn="b"/>
                      <a:r>
                        <a:rPr lang="sk-SK" sz="2300" b="0" i="0" u="none" strike="noStrike" dirty="0">
                          <a:solidFill>
                            <a:srgbClr val="000000"/>
                          </a:solidFill>
                          <a:effectLst/>
                          <a:latin typeface="Calibri" charset="0"/>
                        </a:rPr>
                        <a:t> </a:t>
                      </a:r>
                    </a:p>
                  </a:txBody>
                  <a:tcPr marL="23906" marR="23906" marT="2390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15457"/>
                    </a:solidFill>
                  </a:tcPr>
                </a:tc>
              </a:tr>
              <a:tr h="368160">
                <a:tc>
                  <a:txBody>
                    <a:bodyPr/>
                    <a:lstStyle/>
                    <a:p>
                      <a:pPr algn="l" fontAlgn="b"/>
                      <a:r>
                        <a:rPr lang="sk-SK" sz="2300" b="0" i="0" u="none" strike="noStrike" dirty="0">
                          <a:solidFill>
                            <a:srgbClr val="000000"/>
                          </a:solidFill>
                          <a:effectLst/>
                          <a:latin typeface="Calibri" charset="0"/>
                        </a:rPr>
                        <a:t> </a:t>
                      </a:r>
                    </a:p>
                  </a:txBody>
                  <a:tcPr marL="23906" marR="23906" marT="2390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15457"/>
                    </a:solidFill>
                  </a:tcPr>
                </a:tc>
              </a:tr>
            </a:tbl>
          </a:graphicData>
        </a:graphic>
      </p:graphicFrame>
      <p:sp>
        <p:nvSpPr>
          <p:cNvPr id="4" name="TextBox 3"/>
          <p:cNvSpPr txBox="1"/>
          <p:nvPr/>
        </p:nvSpPr>
        <p:spPr>
          <a:xfrm>
            <a:off x="15325551" y="12253304"/>
            <a:ext cx="548227" cy="9137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vert" wrap="non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lang="is-IS" smtClean="0"/>
              <a:t>...</a:t>
            </a:r>
            <a:endParaRPr kumimoji="0" lang="en-US" sz="5000" b="0" i="0" u="none" strike="noStrike" cap="none" spc="0" normalizeH="0" baseline="0" dirty="0">
              <a:ln>
                <a:noFill/>
              </a:ln>
              <a:solidFill>
                <a:srgbClr val="FFFFFF"/>
              </a:solidFill>
              <a:effectLst/>
              <a:uFillTx/>
              <a:latin typeface="Conduit ITC Light"/>
              <a:ea typeface="Conduit ITC Light"/>
              <a:cs typeface="Conduit ITC Light"/>
              <a:sym typeface="Conduit ITC Light"/>
            </a:endParaRPr>
          </a:p>
        </p:txBody>
      </p:sp>
      <p:graphicFrame>
        <p:nvGraphicFramePr>
          <p:cNvPr id="12" name="Table 11"/>
          <p:cNvGraphicFramePr>
            <a:graphicFrameLocks noGrp="1"/>
          </p:cNvGraphicFramePr>
          <p:nvPr>
            <p:extLst>
              <p:ext uri="{D42A27DB-BD31-4B8C-83A1-F6EECF244321}">
                <p14:modId xmlns:p14="http://schemas.microsoft.com/office/powerpoint/2010/main" val="1958128981"/>
              </p:ext>
            </p:extLst>
          </p:nvPr>
        </p:nvGraphicFramePr>
        <p:xfrm>
          <a:off x="1773936" y="2796650"/>
          <a:ext cx="10030932" cy="429101"/>
        </p:xfrm>
        <a:graphic>
          <a:graphicData uri="http://schemas.openxmlformats.org/drawingml/2006/table">
            <a:tbl>
              <a:tblPr/>
              <a:tblGrid>
                <a:gridCol w="835911"/>
                <a:gridCol w="835911"/>
                <a:gridCol w="835911"/>
                <a:gridCol w="835911"/>
                <a:gridCol w="835911"/>
                <a:gridCol w="835911"/>
                <a:gridCol w="835911"/>
                <a:gridCol w="835911"/>
                <a:gridCol w="835911"/>
                <a:gridCol w="835911"/>
                <a:gridCol w="835911"/>
                <a:gridCol w="835911"/>
              </a:tblGrid>
              <a:tr h="429101">
                <a:tc>
                  <a:txBody>
                    <a:bodyPr/>
                    <a:lstStyle/>
                    <a:p>
                      <a:pPr algn="l" fontAlgn="b"/>
                      <a:r>
                        <a:rPr lang="sk-SK" sz="2600" b="0" i="0" u="none" strike="noStrike">
                          <a:solidFill>
                            <a:srgbClr val="000000"/>
                          </a:solidFill>
                          <a:effectLst/>
                          <a:latin typeface="Calibri" charset="0"/>
                        </a:rPr>
                        <a:t> </a:t>
                      </a:r>
                    </a:p>
                  </a:txBody>
                  <a:tcPr marL="27864" marR="27864" marT="278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sk-SK" sz="2600" b="0" i="0" u="none" strike="noStrike">
                          <a:solidFill>
                            <a:srgbClr val="000000"/>
                          </a:solidFill>
                          <a:effectLst/>
                          <a:latin typeface="Calibri" charset="0"/>
                        </a:rPr>
                        <a:t> </a:t>
                      </a:r>
                    </a:p>
                  </a:txBody>
                  <a:tcPr marL="27864" marR="27864" marT="278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sk-SK" sz="2600" b="0" i="0" u="none" strike="noStrike">
                          <a:solidFill>
                            <a:srgbClr val="000000"/>
                          </a:solidFill>
                          <a:effectLst/>
                          <a:latin typeface="Calibri" charset="0"/>
                        </a:rPr>
                        <a:t> </a:t>
                      </a:r>
                    </a:p>
                  </a:txBody>
                  <a:tcPr marL="27864" marR="27864" marT="278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sk-SK" sz="2600" b="0" i="0" u="none" strike="noStrike">
                          <a:solidFill>
                            <a:srgbClr val="000000"/>
                          </a:solidFill>
                          <a:effectLst/>
                          <a:latin typeface="Calibri" charset="0"/>
                        </a:rPr>
                        <a:t> </a:t>
                      </a:r>
                    </a:p>
                  </a:txBody>
                  <a:tcPr marL="27864" marR="27864" marT="278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sk-SK" sz="2600" b="0" i="0" u="none" strike="noStrike">
                          <a:solidFill>
                            <a:srgbClr val="000000"/>
                          </a:solidFill>
                          <a:effectLst/>
                          <a:latin typeface="Calibri" charset="0"/>
                        </a:rPr>
                        <a:t> </a:t>
                      </a:r>
                    </a:p>
                  </a:txBody>
                  <a:tcPr marL="27864" marR="27864" marT="278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sk-SK" sz="2600" b="0" i="0" u="none" strike="noStrike">
                          <a:solidFill>
                            <a:srgbClr val="000000"/>
                          </a:solidFill>
                          <a:effectLst/>
                          <a:latin typeface="Calibri" charset="0"/>
                        </a:rPr>
                        <a:t> </a:t>
                      </a:r>
                    </a:p>
                  </a:txBody>
                  <a:tcPr marL="27864" marR="27864" marT="278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sk-SK" sz="2600" b="0" i="0" u="none" strike="noStrike">
                          <a:solidFill>
                            <a:srgbClr val="000000"/>
                          </a:solidFill>
                          <a:effectLst/>
                          <a:latin typeface="Calibri" charset="0"/>
                        </a:rPr>
                        <a:t> </a:t>
                      </a:r>
                    </a:p>
                  </a:txBody>
                  <a:tcPr marL="27864" marR="27864" marT="278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sk-SK" sz="2600" b="0" i="0" u="none" strike="noStrike">
                          <a:solidFill>
                            <a:srgbClr val="000000"/>
                          </a:solidFill>
                          <a:effectLst/>
                          <a:latin typeface="Calibri" charset="0"/>
                        </a:rPr>
                        <a:t> </a:t>
                      </a:r>
                    </a:p>
                  </a:txBody>
                  <a:tcPr marL="27864" marR="27864" marT="278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sk-SK" sz="2600" b="0" i="0" u="none" strike="noStrike">
                          <a:solidFill>
                            <a:srgbClr val="000000"/>
                          </a:solidFill>
                          <a:effectLst/>
                          <a:latin typeface="Calibri" charset="0"/>
                        </a:rPr>
                        <a:t> </a:t>
                      </a:r>
                    </a:p>
                  </a:txBody>
                  <a:tcPr marL="27864" marR="27864" marT="278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sk-SK" sz="2600" b="0" i="0" u="none" strike="noStrike">
                          <a:solidFill>
                            <a:srgbClr val="000000"/>
                          </a:solidFill>
                          <a:effectLst/>
                          <a:latin typeface="Calibri" charset="0"/>
                        </a:rPr>
                        <a:t> </a:t>
                      </a:r>
                    </a:p>
                  </a:txBody>
                  <a:tcPr marL="27864" marR="27864" marT="278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sk-SK" sz="2600" b="0" i="0" u="none" strike="noStrike">
                          <a:solidFill>
                            <a:srgbClr val="000000"/>
                          </a:solidFill>
                          <a:effectLst/>
                          <a:latin typeface="Calibri" charset="0"/>
                        </a:rPr>
                        <a:t> </a:t>
                      </a:r>
                    </a:p>
                  </a:txBody>
                  <a:tcPr marL="27864" marR="27864" marT="278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sk-SK" sz="2600" b="0" i="0" u="none" strike="noStrike" dirty="0">
                          <a:solidFill>
                            <a:srgbClr val="000000"/>
                          </a:solidFill>
                          <a:effectLst/>
                          <a:latin typeface="Calibri" charset="0"/>
                        </a:rPr>
                        <a:t> </a:t>
                      </a:r>
                    </a:p>
                  </a:txBody>
                  <a:tcPr marL="27864" marR="27864" marT="278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bl>
          </a:graphicData>
        </a:graphic>
      </p:graphicFrame>
      <p:graphicFrame>
        <p:nvGraphicFramePr>
          <p:cNvPr id="17" name="Table 16"/>
          <p:cNvGraphicFramePr>
            <a:graphicFrameLocks noGrp="1"/>
          </p:cNvGraphicFramePr>
          <p:nvPr>
            <p:extLst>
              <p:ext uri="{D42A27DB-BD31-4B8C-83A1-F6EECF244321}">
                <p14:modId xmlns:p14="http://schemas.microsoft.com/office/powerpoint/2010/main" val="385937255"/>
              </p:ext>
            </p:extLst>
          </p:nvPr>
        </p:nvGraphicFramePr>
        <p:xfrm>
          <a:off x="1773936" y="5298095"/>
          <a:ext cx="8359110" cy="429101"/>
        </p:xfrm>
        <a:graphic>
          <a:graphicData uri="http://schemas.openxmlformats.org/drawingml/2006/table">
            <a:tbl>
              <a:tblPr/>
              <a:tblGrid>
                <a:gridCol w="835911"/>
                <a:gridCol w="835911"/>
                <a:gridCol w="835911"/>
                <a:gridCol w="835911"/>
                <a:gridCol w="835911"/>
                <a:gridCol w="835911"/>
                <a:gridCol w="835911"/>
                <a:gridCol w="835911"/>
                <a:gridCol w="835911"/>
                <a:gridCol w="835911"/>
              </a:tblGrid>
              <a:tr h="429101">
                <a:tc>
                  <a:txBody>
                    <a:bodyPr/>
                    <a:lstStyle/>
                    <a:p>
                      <a:pPr algn="l" fontAlgn="b"/>
                      <a:r>
                        <a:rPr lang="sk-SK" sz="2600" b="0" i="0" u="none" strike="noStrike">
                          <a:solidFill>
                            <a:srgbClr val="000000"/>
                          </a:solidFill>
                          <a:effectLst/>
                          <a:latin typeface="Calibri" charset="0"/>
                        </a:rPr>
                        <a:t> </a:t>
                      </a:r>
                    </a:p>
                  </a:txBody>
                  <a:tcPr marL="27864" marR="27864" marT="278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sk-SK" sz="2600" b="0" i="0" u="none" strike="noStrike" dirty="0">
                          <a:solidFill>
                            <a:srgbClr val="000000"/>
                          </a:solidFill>
                          <a:effectLst/>
                          <a:latin typeface="Calibri" charset="0"/>
                        </a:rPr>
                        <a:t> </a:t>
                      </a:r>
                    </a:p>
                  </a:txBody>
                  <a:tcPr marL="27864" marR="27864" marT="278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sk-SK" sz="2600" b="0" i="0" u="none" strike="noStrike">
                          <a:solidFill>
                            <a:srgbClr val="000000"/>
                          </a:solidFill>
                          <a:effectLst/>
                          <a:latin typeface="Calibri" charset="0"/>
                        </a:rPr>
                        <a:t> </a:t>
                      </a:r>
                    </a:p>
                  </a:txBody>
                  <a:tcPr marL="27864" marR="27864" marT="278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sk-SK" sz="2600" b="0" i="0" u="none" strike="noStrike">
                          <a:solidFill>
                            <a:srgbClr val="000000"/>
                          </a:solidFill>
                          <a:effectLst/>
                          <a:latin typeface="Calibri" charset="0"/>
                        </a:rPr>
                        <a:t> </a:t>
                      </a:r>
                    </a:p>
                  </a:txBody>
                  <a:tcPr marL="27864" marR="27864" marT="278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sk-SK" sz="2600" b="0" i="0" u="none" strike="noStrike">
                          <a:solidFill>
                            <a:srgbClr val="000000"/>
                          </a:solidFill>
                          <a:effectLst/>
                          <a:latin typeface="Calibri" charset="0"/>
                        </a:rPr>
                        <a:t> </a:t>
                      </a:r>
                    </a:p>
                  </a:txBody>
                  <a:tcPr marL="27864" marR="27864" marT="278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sk-SK" sz="2600" b="0" i="0" u="none" strike="noStrike" dirty="0">
                          <a:solidFill>
                            <a:srgbClr val="000000"/>
                          </a:solidFill>
                          <a:effectLst/>
                          <a:latin typeface="Calibri" charset="0"/>
                        </a:rPr>
                        <a:t> </a:t>
                      </a:r>
                    </a:p>
                  </a:txBody>
                  <a:tcPr marL="27864" marR="27864" marT="278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sk-SK" sz="2600" b="0" i="0" u="none" strike="noStrike">
                          <a:solidFill>
                            <a:srgbClr val="000000"/>
                          </a:solidFill>
                          <a:effectLst/>
                          <a:latin typeface="Calibri" charset="0"/>
                        </a:rPr>
                        <a:t> </a:t>
                      </a:r>
                    </a:p>
                  </a:txBody>
                  <a:tcPr marL="27864" marR="27864" marT="278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sk-SK" sz="2600" b="0" i="0" u="none" strike="noStrike">
                          <a:solidFill>
                            <a:srgbClr val="000000"/>
                          </a:solidFill>
                          <a:effectLst/>
                          <a:latin typeface="Calibri" charset="0"/>
                        </a:rPr>
                        <a:t> </a:t>
                      </a:r>
                    </a:p>
                  </a:txBody>
                  <a:tcPr marL="27864" marR="27864" marT="278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sk-SK" sz="2600" b="0" i="0" u="none" strike="noStrike">
                          <a:solidFill>
                            <a:srgbClr val="000000"/>
                          </a:solidFill>
                          <a:effectLst/>
                          <a:latin typeface="Calibri" charset="0"/>
                        </a:rPr>
                        <a:t> </a:t>
                      </a:r>
                    </a:p>
                  </a:txBody>
                  <a:tcPr marL="27864" marR="27864" marT="278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sk-SK" sz="2600" b="0" i="0" u="none" strike="noStrike" dirty="0">
                          <a:solidFill>
                            <a:srgbClr val="000000"/>
                          </a:solidFill>
                          <a:effectLst/>
                          <a:latin typeface="Calibri" charset="0"/>
                        </a:rPr>
                        <a:t> </a:t>
                      </a:r>
                    </a:p>
                  </a:txBody>
                  <a:tcPr marL="27864" marR="27864" marT="278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bl>
          </a:graphicData>
        </a:graphic>
      </p:graphicFrame>
      <p:graphicFrame>
        <p:nvGraphicFramePr>
          <p:cNvPr id="18" name="Table 17"/>
          <p:cNvGraphicFramePr>
            <a:graphicFrameLocks noGrp="1"/>
          </p:cNvGraphicFramePr>
          <p:nvPr>
            <p:extLst>
              <p:ext uri="{D42A27DB-BD31-4B8C-83A1-F6EECF244321}">
                <p14:modId xmlns:p14="http://schemas.microsoft.com/office/powerpoint/2010/main" val="1899975691"/>
              </p:ext>
            </p:extLst>
          </p:nvPr>
        </p:nvGraphicFramePr>
        <p:xfrm>
          <a:off x="1773936" y="6480060"/>
          <a:ext cx="9195021" cy="429101"/>
        </p:xfrm>
        <a:graphic>
          <a:graphicData uri="http://schemas.openxmlformats.org/drawingml/2006/table">
            <a:tbl>
              <a:tblPr/>
              <a:tblGrid>
                <a:gridCol w="835911"/>
                <a:gridCol w="835911"/>
                <a:gridCol w="835911"/>
                <a:gridCol w="835911"/>
                <a:gridCol w="835911"/>
                <a:gridCol w="835911"/>
                <a:gridCol w="835911"/>
                <a:gridCol w="835911"/>
                <a:gridCol w="835911"/>
                <a:gridCol w="835911"/>
                <a:gridCol w="835911"/>
              </a:tblGrid>
              <a:tr h="429101">
                <a:tc>
                  <a:txBody>
                    <a:bodyPr/>
                    <a:lstStyle/>
                    <a:p>
                      <a:pPr algn="l" fontAlgn="b"/>
                      <a:r>
                        <a:rPr lang="sk-SK" sz="2600" b="0" i="0" u="none" strike="noStrike">
                          <a:solidFill>
                            <a:srgbClr val="000000"/>
                          </a:solidFill>
                          <a:effectLst/>
                          <a:latin typeface="Calibri" charset="0"/>
                        </a:rPr>
                        <a:t> </a:t>
                      </a:r>
                    </a:p>
                  </a:txBody>
                  <a:tcPr marL="27864" marR="27864" marT="278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sk-SK" sz="2600" b="0" i="0" u="none" strike="noStrike">
                          <a:solidFill>
                            <a:srgbClr val="000000"/>
                          </a:solidFill>
                          <a:effectLst/>
                          <a:latin typeface="Calibri" charset="0"/>
                        </a:rPr>
                        <a:t> </a:t>
                      </a:r>
                    </a:p>
                  </a:txBody>
                  <a:tcPr marL="27864" marR="27864" marT="278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sk-SK" sz="2600" b="0" i="0" u="none" strike="noStrike">
                          <a:solidFill>
                            <a:srgbClr val="000000"/>
                          </a:solidFill>
                          <a:effectLst/>
                          <a:latin typeface="Calibri" charset="0"/>
                        </a:rPr>
                        <a:t> </a:t>
                      </a:r>
                    </a:p>
                  </a:txBody>
                  <a:tcPr marL="27864" marR="27864" marT="278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sk-SK" sz="2600" b="0" i="0" u="none" strike="noStrike">
                          <a:solidFill>
                            <a:srgbClr val="000000"/>
                          </a:solidFill>
                          <a:effectLst/>
                          <a:latin typeface="Calibri" charset="0"/>
                        </a:rPr>
                        <a:t> </a:t>
                      </a:r>
                    </a:p>
                  </a:txBody>
                  <a:tcPr marL="27864" marR="27864" marT="278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sk-SK" sz="2600" b="0" i="0" u="none" strike="noStrike">
                          <a:solidFill>
                            <a:srgbClr val="000000"/>
                          </a:solidFill>
                          <a:effectLst/>
                          <a:latin typeface="Calibri" charset="0"/>
                        </a:rPr>
                        <a:t> </a:t>
                      </a:r>
                    </a:p>
                  </a:txBody>
                  <a:tcPr marL="27864" marR="27864" marT="278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sk-SK" sz="2600" b="0" i="0" u="none" strike="noStrike">
                          <a:solidFill>
                            <a:srgbClr val="000000"/>
                          </a:solidFill>
                          <a:effectLst/>
                          <a:latin typeface="Calibri" charset="0"/>
                        </a:rPr>
                        <a:t> </a:t>
                      </a:r>
                    </a:p>
                  </a:txBody>
                  <a:tcPr marL="27864" marR="27864" marT="278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sk-SK" sz="2600" b="0" i="0" u="none" strike="noStrike">
                          <a:solidFill>
                            <a:srgbClr val="000000"/>
                          </a:solidFill>
                          <a:effectLst/>
                          <a:latin typeface="Calibri" charset="0"/>
                        </a:rPr>
                        <a:t> </a:t>
                      </a:r>
                    </a:p>
                  </a:txBody>
                  <a:tcPr marL="27864" marR="27864" marT="278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sk-SK" sz="2600" b="0" i="0" u="none" strike="noStrike" dirty="0">
                          <a:solidFill>
                            <a:srgbClr val="000000"/>
                          </a:solidFill>
                          <a:effectLst/>
                          <a:latin typeface="Calibri" charset="0"/>
                        </a:rPr>
                        <a:t> </a:t>
                      </a:r>
                    </a:p>
                  </a:txBody>
                  <a:tcPr marL="27864" marR="27864" marT="278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sk-SK" sz="2600" b="0" i="0" u="none" strike="noStrike">
                          <a:solidFill>
                            <a:srgbClr val="000000"/>
                          </a:solidFill>
                          <a:effectLst/>
                          <a:latin typeface="Calibri" charset="0"/>
                        </a:rPr>
                        <a:t> </a:t>
                      </a:r>
                    </a:p>
                  </a:txBody>
                  <a:tcPr marL="27864" marR="27864" marT="278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sk-SK" sz="2600" b="0" i="0" u="none" strike="noStrike">
                          <a:solidFill>
                            <a:srgbClr val="000000"/>
                          </a:solidFill>
                          <a:effectLst/>
                          <a:latin typeface="Calibri" charset="0"/>
                        </a:rPr>
                        <a:t> </a:t>
                      </a:r>
                    </a:p>
                  </a:txBody>
                  <a:tcPr marL="27864" marR="27864" marT="278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sk-SK" sz="2600" b="0" i="0" u="none" strike="noStrike" dirty="0">
                          <a:solidFill>
                            <a:srgbClr val="000000"/>
                          </a:solidFill>
                          <a:effectLst/>
                          <a:latin typeface="Calibri" charset="0"/>
                        </a:rPr>
                        <a:t> </a:t>
                      </a:r>
                    </a:p>
                  </a:txBody>
                  <a:tcPr marL="27864" marR="27864" marT="278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bl>
          </a:graphicData>
        </a:graphic>
      </p:graphicFrame>
      <p:sp>
        <p:nvSpPr>
          <p:cNvPr id="24" name="Oval 23"/>
          <p:cNvSpPr/>
          <p:nvPr/>
        </p:nvSpPr>
        <p:spPr>
          <a:xfrm>
            <a:off x="1380236" y="10210800"/>
            <a:ext cx="2663072" cy="2758957"/>
          </a:xfrm>
          <a:prstGeom prst="ellipse">
            <a:avLst/>
          </a:prstGeom>
          <a:noFill/>
          <a:ln w="63500" cap="flat" cmpd="sng">
            <a:solidFill>
              <a:srgbClr val="FFFFFF"/>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sz="3200" b="0" i="0" u="none" strike="noStrike" cap="none" spc="0" normalizeH="0" baseline="0">
              <a:ln>
                <a:noFill/>
              </a:ln>
              <a:solidFill>
                <a:srgbClr val="FFFFFF"/>
              </a:solidFill>
              <a:effectLst/>
              <a:uFillTx/>
              <a:latin typeface="+mn-lt"/>
              <a:ea typeface="+mn-ea"/>
              <a:cs typeface="+mn-cs"/>
              <a:sym typeface="Helvetica Light"/>
            </a:endParaRPr>
          </a:p>
        </p:txBody>
      </p:sp>
      <p:sp>
        <p:nvSpPr>
          <p:cNvPr id="28" name="Oval 27"/>
          <p:cNvSpPr/>
          <p:nvPr/>
        </p:nvSpPr>
        <p:spPr>
          <a:xfrm>
            <a:off x="951552" y="11762549"/>
            <a:ext cx="947398" cy="981509"/>
          </a:xfrm>
          <a:prstGeom prst="ellipse">
            <a:avLst/>
          </a:prstGeom>
          <a:solidFill>
            <a:srgbClr val="FFFAAA"/>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sz="3200" b="0" i="0" u="none" strike="noStrike" cap="none" spc="0" normalizeH="0" baseline="0">
              <a:ln>
                <a:noFill/>
              </a:ln>
              <a:solidFill>
                <a:srgbClr val="FFFFFF"/>
              </a:solidFill>
              <a:effectLst/>
              <a:uFillTx/>
              <a:latin typeface="+mn-lt"/>
              <a:ea typeface="+mn-ea"/>
              <a:cs typeface="+mn-cs"/>
              <a:sym typeface="Helvetica Light"/>
            </a:endParaRPr>
          </a:p>
        </p:txBody>
      </p:sp>
      <p:sp>
        <p:nvSpPr>
          <p:cNvPr id="29" name="Oval 28"/>
          <p:cNvSpPr/>
          <p:nvPr/>
        </p:nvSpPr>
        <p:spPr>
          <a:xfrm>
            <a:off x="2123773" y="9643845"/>
            <a:ext cx="947398" cy="981509"/>
          </a:xfrm>
          <a:prstGeom prst="ellipse">
            <a:avLst/>
          </a:prstGeom>
          <a:solidFill>
            <a:srgbClr val="17BDB4"/>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sz="3200" b="0" i="0" u="none" strike="noStrike" cap="none" spc="0" normalizeH="0" baseline="0">
              <a:ln>
                <a:noFill/>
              </a:ln>
              <a:solidFill>
                <a:srgbClr val="FFFFFF"/>
              </a:solidFill>
              <a:effectLst/>
              <a:uFillTx/>
              <a:latin typeface="+mn-lt"/>
              <a:ea typeface="+mn-ea"/>
              <a:cs typeface="+mn-cs"/>
              <a:sym typeface="Helvetica Light"/>
            </a:endParaRPr>
          </a:p>
        </p:txBody>
      </p:sp>
      <p:sp>
        <p:nvSpPr>
          <p:cNvPr id="30" name="Oval 29"/>
          <p:cNvSpPr/>
          <p:nvPr/>
        </p:nvSpPr>
        <p:spPr>
          <a:xfrm>
            <a:off x="3403161" y="11727437"/>
            <a:ext cx="947398" cy="981509"/>
          </a:xfrm>
          <a:prstGeom prst="ellipse">
            <a:avLst/>
          </a:prstGeom>
          <a:solidFill>
            <a:srgbClr val="E15457"/>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sz="32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1781266171"/>
      </p:ext>
    </p:extLst>
  </p:cSld>
  <p:clrMapOvr>
    <a:masterClrMapping/>
  </p:clrMapOvr>
  <p:transition spd="med"/>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282828"/>
        </a:solidFill>
        <a:effectLst/>
      </p:bgPr>
    </p:bg>
    <p:spTree>
      <p:nvGrpSpPr>
        <p:cNvPr id="1" name=""/>
        <p:cNvGrpSpPr/>
        <p:nvPr/>
      </p:nvGrpSpPr>
      <p:grpSpPr>
        <a:xfrm>
          <a:off x="0" y="0"/>
          <a:ext cx="0" cy="0"/>
          <a:chOff x="0" y="0"/>
          <a:chExt cx="0" cy="0"/>
        </a:xfrm>
      </p:grpSpPr>
      <p:sp>
        <p:nvSpPr>
          <p:cNvPr id="119" name="Shape 119"/>
          <p:cNvSpPr/>
          <p:nvPr/>
        </p:nvSpPr>
        <p:spPr>
          <a:xfrm>
            <a:off x="415367" y="575185"/>
            <a:ext cx="17582147" cy="1683152"/>
          </a:xfrm>
          <a:prstGeom prst="rect">
            <a:avLst/>
          </a:prstGeom>
          <a:ln w="12700">
            <a:miter lim="400000"/>
          </a:ln>
          <a:extLst>
            <a:ext uri="{C572A759-6A51-4108-AA02-DFA0A04FC94B}">
              <ma14:wrappingTextBoxFlag xmlns:ma14="http://schemas.microsoft.com/office/mac/drawingml/2011/main" val="1"/>
            </a:ext>
          </a:extLst>
        </p:spPr>
        <p:txBody>
          <a:bodyPr wrap="square" lIns="71437" tIns="71437" rIns="71437" bIns="71437" anchor="ctr">
            <a:spAutoFit/>
          </a:bodyPr>
          <a:lstStyle/>
          <a:p>
            <a:pPr algn="l">
              <a:defRPr sz="20000">
                <a:solidFill>
                  <a:srgbClr val="3EC7C0"/>
                </a:solidFill>
              </a:defRPr>
            </a:pPr>
            <a:r>
              <a:rPr lang="nb-NO" sz="10000" dirty="0" err="1" smtClean="0">
                <a:solidFill>
                  <a:srgbClr val="17BDB4"/>
                </a:solidFill>
                <a:latin typeface="Calibri" charset="0"/>
                <a:ea typeface="Calibri" charset="0"/>
                <a:cs typeface="Calibri" charset="0"/>
              </a:rPr>
              <a:t>Denormalisere</a:t>
            </a:r>
            <a:endParaRPr lang="nb-NO" sz="10000" dirty="0">
              <a:solidFill>
                <a:srgbClr val="17BDB4"/>
              </a:solidFill>
              <a:latin typeface="Calibri" charset="0"/>
              <a:ea typeface="Calibri" charset="0"/>
              <a:cs typeface="Calibri" charset="0"/>
            </a:endParaRPr>
          </a:p>
        </p:txBody>
      </p:sp>
      <p:sp>
        <p:nvSpPr>
          <p:cNvPr id="5" name="TextBox 4"/>
          <p:cNvSpPr txBox="1"/>
          <p:nvPr/>
        </p:nvSpPr>
        <p:spPr>
          <a:xfrm flipH="1">
            <a:off x="1146887" y="2885442"/>
            <a:ext cx="10923193" cy="4482591"/>
          </a:xfrm>
          <a:prstGeom prst="rect">
            <a:avLst/>
          </a:prstGeom>
          <a:solidFill>
            <a:schemeClr val="bg2">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60000" tIns="360000" rIns="360000" bIns="360000" numCol="1" spcCol="38100" rtlCol="0" anchor="t" anchorCtr="0">
            <a:noAutofit/>
          </a:bodyPr>
          <a:lstStyle/>
          <a:p>
            <a:pPr algn="l"/>
            <a:r>
              <a:rPr lang="en-US" sz="3500" dirty="0" smtClean="0">
                <a:solidFill>
                  <a:schemeClr val="bg1"/>
                </a:solidFill>
                <a:latin typeface="Consolas" charset="0"/>
                <a:ea typeface="Consolas" charset="0"/>
                <a:cs typeface="Consolas" charset="0"/>
              </a:rPr>
              <a:t>CREATE TABLE </a:t>
            </a:r>
            <a:r>
              <a:rPr lang="en-US" sz="3500" b="1" dirty="0" err="1" smtClean="0">
                <a:solidFill>
                  <a:schemeClr val="bg1"/>
                </a:solidFill>
                <a:latin typeface="Consolas" charset="0"/>
                <a:ea typeface="Consolas" charset="0"/>
                <a:cs typeface="Consolas" charset="0"/>
              </a:rPr>
              <a:t>user_by_id</a:t>
            </a:r>
            <a:r>
              <a:rPr lang="en-US" sz="3500" dirty="0" smtClean="0">
                <a:solidFill>
                  <a:schemeClr val="bg1"/>
                </a:solidFill>
                <a:latin typeface="Consolas" charset="0"/>
                <a:ea typeface="Consolas" charset="0"/>
                <a:cs typeface="Consolas" charset="0"/>
              </a:rPr>
              <a:t/>
            </a:r>
            <a:br>
              <a:rPr lang="en-US" sz="3500" dirty="0" smtClean="0">
                <a:solidFill>
                  <a:schemeClr val="bg1"/>
                </a:solidFill>
                <a:latin typeface="Consolas" charset="0"/>
                <a:ea typeface="Consolas" charset="0"/>
                <a:cs typeface="Consolas" charset="0"/>
              </a:rPr>
            </a:br>
            <a:r>
              <a:rPr lang="en-US" sz="3500" dirty="0" smtClean="0">
                <a:solidFill>
                  <a:schemeClr val="bg1"/>
                </a:solidFill>
                <a:latin typeface="Consolas" charset="0"/>
                <a:ea typeface="Consolas" charset="0"/>
                <a:cs typeface="Consolas" charset="0"/>
              </a:rPr>
              <a:t>(</a:t>
            </a:r>
            <a:br>
              <a:rPr lang="en-US" sz="3500" dirty="0" smtClean="0">
                <a:solidFill>
                  <a:schemeClr val="bg1"/>
                </a:solidFill>
                <a:latin typeface="Consolas" charset="0"/>
                <a:ea typeface="Consolas" charset="0"/>
                <a:cs typeface="Consolas" charset="0"/>
              </a:rPr>
            </a:br>
            <a:r>
              <a:rPr lang="en-US" sz="3500" dirty="0" smtClean="0">
                <a:solidFill>
                  <a:schemeClr val="bg1"/>
                </a:solidFill>
                <a:latin typeface="Consolas" charset="0"/>
                <a:ea typeface="Consolas" charset="0"/>
                <a:cs typeface="Consolas" charset="0"/>
              </a:rPr>
              <a:t>	</a:t>
            </a:r>
            <a:r>
              <a:rPr lang="en-US" sz="3500" dirty="0" err="1" smtClean="0">
                <a:solidFill>
                  <a:schemeClr val="bg1"/>
                </a:solidFill>
                <a:latin typeface="Consolas" charset="0"/>
                <a:ea typeface="Consolas" charset="0"/>
                <a:cs typeface="Consolas" charset="0"/>
              </a:rPr>
              <a:t>user_id</a:t>
            </a:r>
            <a:r>
              <a:rPr lang="en-US" sz="3500" dirty="0" smtClean="0">
                <a:solidFill>
                  <a:schemeClr val="bg1"/>
                </a:solidFill>
                <a:latin typeface="Consolas" charset="0"/>
                <a:ea typeface="Consolas" charset="0"/>
                <a:cs typeface="Consolas" charset="0"/>
              </a:rPr>
              <a:t>   INT,</a:t>
            </a:r>
          </a:p>
          <a:p>
            <a:pPr algn="l"/>
            <a:r>
              <a:rPr lang="en-US" sz="3500" dirty="0" smtClean="0">
                <a:solidFill>
                  <a:schemeClr val="bg1"/>
                </a:solidFill>
                <a:latin typeface="Consolas" charset="0"/>
                <a:ea typeface="Consolas" charset="0"/>
                <a:cs typeface="Consolas" charset="0"/>
              </a:rPr>
              <a:t>	</a:t>
            </a:r>
            <a:r>
              <a:rPr lang="en-US" sz="3500" dirty="0" err="1" smtClean="0">
                <a:solidFill>
                  <a:schemeClr val="bg1"/>
                </a:solidFill>
                <a:latin typeface="Consolas" charset="0"/>
                <a:ea typeface="Consolas" charset="0"/>
                <a:cs typeface="Consolas" charset="0"/>
              </a:rPr>
              <a:t>firstname</a:t>
            </a:r>
            <a:r>
              <a:rPr lang="en-US" sz="3500" dirty="0" smtClean="0">
                <a:solidFill>
                  <a:schemeClr val="bg1"/>
                </a:solidFill>
                <a:latin typeface="Consolas" charset="0"/>
                <a:ea typeface="Consolas" charset="0"/>
                <a:cs typeface="Consolas" charset="0"/>
              </a:rPr>
              <a:t> TEXT,</a:t>
            </a:r>
          </a:p>
          <a:p>
            <a:pPr algn="l"/>
            <a:r>
              <a:rPr lang="en-US" sz="3500" dirty="0">
                <a:solidFill>
                  <a:schemeClr val="bg1"/>
                </a:solidFill>
                <a:latin typeface="Consolas" charset="0"/>
                <a:ea typeface="Consolas" charset="0"/>
                <a:cs typeface="Consolas" charset="0"/>
              </a:rPr>
              <a:t>	</a:t>
            </a:r>
            <a:r>
              <a:rPr lang="en-US" sz="3500" dirty="0" err="1" smtClean="0">
                <a:solidFill>
                  <a:schemeClr val="bg1"/>
                </a:solidFill>
                <a:latin typeface="Consolas" charset="0"/>
                <a:ea typeface="Consolas" charset="0"/>
                <a:cs typeface="Consolas" charset="0"/>
              </a:rPr>
              <a:t>lastname</a:t>
            </a:r>
            <a:r>
              <a:rPr lang="en-US" sz="3500" dirty="0" smtClean="0">
                <a:solidFill>
                  <a:schemeClr val="bg1"/>
                </a:solidFill>
                <a:latin typeface="Consolas" charset="0"/>
                <a:ea typeface="Consolas" charset="0"/>
                <a:cs typeface="Consolas" charset="0"/>
              </a:rPr>
              <a:t>  TEXT,</a:t>
            </a:r>
          </a:p>
          <a:p>
            <a:pPr algn="l"/>
            <a:r>
              <a:rPr lang="en-US" sz="3500" dirty="0">
                <a:solidFill>
                  <a:schemeClr val="bg1"/>
                </a:solidFill>
                <a:latin typeface="Consolas" charset="0"/>
                <a:ea typeface="Consolas" charset="0"/>
                <a:cs typeface="Consolas" charset="0"/>
              </a:rPr>
              <a:t>	</a:t>
            </a:r>
            <a:r>
              <a:rPr lang="en-US" sz="3500" dirty="0" smtClean="0">
                <a:solidFill>
                  <a:schemeClr val="bg1"/>
                </a:solidFill>
                <a:latin typeface="Consolas" charset="0"/>
                <a:ea typeface="Consolas" charset="0"/>
                <a:cs typeface="Consolas" charset="0"/>
              </a:rPr>
              <a:t>PRIMARY KEY (</a:t>
            </a:r>
            <a:r>
              <a:rPr lang="en-US" sz="3500" b="1" dirty="0" err="1" smtClean="0">
                <a:solidFill>
                  <a:schemeClr val="bg1"/>
                </a:solidFill>
                <a:latin typeface="Consolas" charset="0"/>
                <a:ea typeface="Consolas" charset="0"/>
                <a:cs typeface="Consolas" charset="0"/>
              </a:rPr>
              <a:t>user_id</a:t>
            </a:r>
            <a:r>
              <a:rPr lang="en-US" sz="3500" dirty="0" smtClean="0">
                <a:solidFill>
                  <a:schemeClr val="bg1"/>
                </a:solidFill>
                <a:latin typeface="Consolas" charset="0"/>
                <a:ea typeface="Consolas" charset="0"/>
                <a:cs typeface="Consolas" charset="0"/>
              </a:rPr>
              <a:t>)</a:t>
            </a:r>
          </a:p>
          <a:p>
            <a:pPr algn="l"/>
            <a:r>
              <a:rPr lang="en-US" sz="3500" dirty="0">
                <a:solidFill>
                  <a:schemeClr val="bg1"/>
                </a:solidFill>
                <a:latin typeface="Consolas" charset="0"/>
                <a:ea typeface="Consolas" charset="0"/>
                <a:cs typeface="Consolas" charset="0"/>
              </a:rPr>
              <a:t>)</a:t>
            </a:r>
          </a:p>
        </p:txBody>
      </p:sp>
      <p:sp>
        <p:nvSpPr>
          <p:cNvPr id="6" name="TextBox 5"/>
          <p:cNvSpPr txBox="1"/>
          <p:nvPr/>
        </p:nvSpPr>
        <p:spPr>
          <a:xfrm flipH="1">
            <a:off x="1146887" y="8319009"/>
            <a:ext cx="10923193" cy="4482591"/>
          </a:xfrm>
          <a:prstGeom prst="rect">
            <a:avLst/>
          </a:prstGeom>
          <a:solidFill>
            <a:schemeClr val="bg2">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60000" tIns="360000" rIns="360000" bIns="360000" numCol="1" spcCol="38100" rtlCol="0" anchor="t" anchorCtr="0">
            <a:noAutofit/>
          </a:bodyPr>
          <a:lstStyle/>
          <a:p>
            <a:pPr algn="l"/>
            <a:r>
              <a:rPr lang="en-US" sz="3500" dirty="0" smtClean="0">
                <a:solidFill>
                  <a:schemeClr val="bg1"/>
                </a:solidFill>
                <a:latin typeface="Consolas" charset="0"/>
                <a:ea typeface="Consolas" charset="0"/>
                <a:cs typeface="Consolas" charset="0"/>
              </a:rPr>
              <a:t>CREATE TABLE </a:t>
            </a:r>
            <a:r>
              <a:rPr lang="en-US" sz="3500" b="1" dirty="0" err="1" smtClean="0">
                <a:solidFill>
                  <a:schemeClr val="bg1"/>
                </a:solidFill>
                <a:latin typeface="Consolas" charset="0"/>
                <a:ea typeface="Consolas" charset="0"/>
                <a:cs typeface="Consolas" charset="0"/>
              </a:rPr>
              <a:t>user_by_lastname</a:t>
            </a:r>
            <a:r>
              <a:rPr lang="en-US" sz="3500" dirty="0" smtClean="0">
                <a:solidFill>
                  <a:schemeClr val="bg1"/>
                </a:solidFill>
                <a:latin typeface="Consolas" charset="0"/>
                <a:ea typeface="Consolas" charset="0"/>
                <a:cs typeface="Consolas" charset="0"/>
              </a:rPr>
              <a:t/>
            </a:r>
            <a:br>
              <a:rPr lang="en-US" sz="3500" dirty="0" smtClean="0">
                <a:solidFill>
                  <a:schemeClr val="bg1"/>
                </a:solidFill>
                <a:latin typeface="Consolas" charset="0"/>
                <a:ea typeface="Consolas" charset="0"/>
                <a:cs typeface="Consolas" charset="0"/>
              </a:rPr>
            </a:br>
            <a:r>
              <a:rPr lang="en-US" sz="3500" dirty="0" smtClean="0">
                <a:solidFill>
                  <a:schemeClr val="bg1"/>
                </a:solidFill>
                <a:latin typeface="Consolas" charset="0"/>
                <a:ea typeface="Consolas" charset="0"/>
                <a:cs typeface="Consolas" charset="0"/>
              </a:rPr>
              <a:t>(</a:t>
            </a:r>
            <a:br>
              <a:rPr lang="en-US" sz="3500" dirty="0" smtClean="0">
                <a:solidFill>
                  <a:schemeClr val="bg1"/>
                </a:solidFill>
                <a:latin typeface="Consolas" charset="0"/>
                <a:ea typeface="Consolas" charset="0"/>
                <a:cs typeface="Consolas" charset="0"/>
              </a:rPr>
            </a:br>
            <a:r>
              <a:rPr lang="en-US" sz="3500" dirty="0" smtClean="0">
                <a:solidFill>
                  <a:schemeClr val="bg1"/>
                </a:solidFill>
                <a:latin typeface="Consolas" charset="0"/>
                <a:ea typeface="Consolas" charset="0"/>
                <a:cs typeface="Consolas" charset="0"/>
              </a:rPr>
              <a:t>	</a:t>
            </a:r>
            <a:r>
              <a:rPr lang="en-US" sz="3500" dirty="0" err="1" smtClean="0">
                <a:solidFill>
                  <a:schemeClr val="bg1"/>
                </a:solidFill>
                <a:latin typeface="Consolas" charset="0"/>
                <a:ea typeface="Consolas" charset="0"/>
                <a:cs typeface="Consolas" charset="0"/>
              </a:rPr>
              <a:t>user_id</a:t>
            </a:r>
            <a:r>
              <a:rPr lang="en-US" sz="3500" dirty="0" smtClean="0">
                <a:solidFill>
                  <a:schemeClr val="bg1"/>
                </a:solidFill>
                <a:latin typeface="Consolas" charset="0"/>
                <a:ea typeface="Consolas" charset="0"/>
                <a:cs typeface="Consolas" charset="0"/>
              </a:rPr>
              <a:t>   INT,</a:t>
            </a:r>
          </a:p>
          <a:p>
            <a:pPr algn="l"/>
            <a:r>
              <a:rPr lang="en-US" sz="3500" dirty="0" smtClean="0">
                <a:solidFill>
                  <a:schemeClr val="bg1"/>
                </a:solidFill>
                <a:latin typeface="Consolas" charset="0"/>
                <a:ea typeface="Consolas" charset="0"/>
                <a:cs typeface="Consolas" charset="0"/>
              </a:rPr>
              <a:t>	</a:t>
            </a:r>
            <a:r>
              <a:rPr lang="en-US" sz="3500" dirty="0" err="1" smtClean="0">
                <a:solidFill>
                  <a:schemeClr val="bg1"/>
                </a:solidFill>
                <a:latin typeface="Consolas" charset="0"/>
                <a:ea typeface="Consolas" charset="0"/>
                <a:cs typeface="Consolas" charset="0"/>
              </a:rPr>
              <a:t>firstname</a:t>
            </a:r>
            <a:r>
              <a:rPr lang="en-US" sz="3500" dirty="0" smtClean="0">
                <a:solidFill>
                  <a:schemeClr val="bg1"/>
                </a:solidFill>
                <a:latin typeface="Consolas" charset="0"/>
                <a:ea typeface="Consolas" charset="0"/>
                <a:cs typeface="Consolas" charset="0"/>
              </a:rPr>
              <a:t> TEXT,</a:t>
            </a:r>
          </a:p>
          <a:p>
            <a:pPr algn="l"/>
            <a:r>
              <a:rPr lang="en-US" sz="3500" dirty="0">
                <a:solidFill>
                  <a:schemeClr val="bg1"/>
                </a:solidFill>
                <a:latin typeface="Consolas" charset="0"/>
                <a:ea typeface="Consolas" charset="0"/>
                <a:cs typeface="Consolas" charset="0"/>
              </a:rPr>
              <a:t>	</a:t>
            </a:r>
            <a:r>
              <a:rPr lang="en-US" sz="3500" dirty="0" err="1" smtClean="0">
                <a:solidFill>
                  <a:schemeClr val="bg1"/>
                </a:solidFill>
                <a:latin typeface="Consolas" charset="0"/>
                <a:ea typeface="Consolas" charset="0"/>
                <a:cs typeface="Consolas" charset="0"/>
              </a:rPr>
              <a:t>lastname</a:t>
            </a:r>
            <a:r>
              <a:rPr lang="en-US" sz="3500" dirty="0" smtClean="0">
                <a:solidFill>
                  <a:schemeClr val="bg1"/>
                </a:solidFill>
                <a:latin typeface="Consolas" charset="0"/>
                <a:ea typeface="Consolas" charset="0"/>
                <a:cs typeface="Consolas" charset="0"/>
              </a:rPr>
              <a:t>  TEXT,</a:t>
            </a:r>
          </a:p>
          <a:p>
            <a:pPr algn="l"/>
            <a:r>
              <a:rPr lang="en-US" sz="3500" dirty="0">
                <a:solidFill>
                  <a:schemeClr val="bg1"/>
                </a:solidFill>
                <a:latin typeface="Consolas" charset="0"/>
                <a:ea typeface="Consolas" charset="0"/>
                <a:cs typeface="Consolas" charset="0"/>
              </a:rPr>
              <a:t>	</a:t>
            </a:r>
            <a:r>
              <a:rPr lang="en-US" sz="3500" dirty="0" smtClean="0">
                <a:solidFill>
                  <a:schemeClr val="bg1"/>
                </a:solidFill>
                <a:latin typeface="Consolas" charset="0"/>
                <a:ea typeface="Consolas" charset="0"/>
                <a:cs typeface="Consolas" charset="0"/>
              </a:rPr>
              <a:t>PRIMARY KEY (</a:t>
            </a:r>
            <a:r>
              <a:rPr lang="en-US" sz="3500" b="1" dirty="0" err="1" smtClean="0">
                <a:solidFill>
                  <a:schemeClr val="bg1"/>
                </a:solidFill>
                <a:latin typeface="Consolas" charset="0"/>
                <a:ea typeface="Consolas" charset="0"/>
                <a:cs typeface="Consolas" charset="0"/>
              </a:rPr>
              <a:t>lastname</a:t>
            </a:r>
            <a:r>
              <a:rPr lang="en-US" sz="3500" dirty="0" smtClean="0">
                <a:solidFill>
                  <a:schemeClr val="bg1"/>
                </a:solidFill>
                <a:latin typeface="Consolas" charset="0"/>
                <a:ea typeface="Consolas" charset="0"/>
                <a:cs typeface="Consolas" charset="0"/>
              </a:rPr>
              <a:t>, </a:t>
            </a:r>
            <a:r>
              <a:rPr lang="en-US" sz="3500" b="1" dirty="0" err="1" smtClean="0">
                <a:solidFill>
                  <a:schemeClr val="bg1"/>
                </a:solidFill>
                <a:latin typeface="Consolas" charset="0"/>
                <a:ea typeface="Consolas" charset="0"/>
                <a:cs typeface="Consolas" charset="0"/>
              </a:rPr>
              <a:t>firstname</a:t>
            </a:r>
            <a:r>
              <a:rPr lang="en-US" sz="3500" dirty="0" smtClean="0">
                <a:solidFill>
                  <a:schemeClr val="bg1"/>
                </a:solidFill>
                <a:latin typeface="Consolas" charset="0"/>
                <a:ea typeface="Consolas" charset="0"/>
                <a:cs typeface="Consolas" charset="0"/>
              </a:rPr>
              <a:t>)</a:t>
            </a:r>
          </a:p>
          <a:p>
            <a:pPr algn="l"/>
            <a:r>
              <a:rPr lang="en-US" sz="3500" dirty="0">
                <a:solidFill>
                  <a:schemeClr val="bg1"/>
                </a:solidFill>
                <a:latin typeface="Consolas" charset="0"/>
                <a:ea typeface="Consolas" charset="0"/>
                <a:cs typeface="Consolas" charset="0"/>
              </a:rPr>
              <a:t>)</a:t>
            </a:r>
          </a:p>
        </p:txBody>
      </p:sp>
    </p:spTree>
    <p:extLst>
      <p:ext uri="{BB962C8B-B14F-4D97-AF65-F5344CB8AC3E}">
        <p14:creationId xmlns:p14="http://schemas.microsoft.com/office/powerpoint/2010/main" val="225860617"/>
      </p:ext>
    </p:extLst>
  </p:cSld>
  <p:clrMapOvr>
    <a:masterClrMapping/>
  </p:clrMapOvr>
  <p:transition spd="med"/>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282828"/>
        </a:solidFill>
        <a:effectLst/>
      </p:bgPr>
    </p:bg>
    <p:spTree>
      <p:nvGrpSpPr>
        <p:cNvPr id="1" name=""/>
        <p:cNvGrpSpPr/>
        <p:nvPr/>
      </p:nvGrpSpPr>
      <p:grpSpPr>
        <a:xfrm>
          <a:off x="0" y="0"/>
          <a:ext cx="0" cy="0"/>
          <a:chOff x="0" y="0"/>
          <a:chExt cx="0" cy="0"/>
        </a:xfrm>
      </p:grpSpPr>
      <p:sp>
        <p:nvSpPr>
          <p:cNvPr id="119" name="Shape 119"/>
          <p:cNvSpPr/>
          <p:nvPr/>
        </p:nvSpPr>
        <p:spPr>
          <a:xfrm>
            <a:off x="415367" y="575185"/>
            <a:ext cx="17582147" cy="1683152"/>
          </a:xfrm>
          <a:prstGeom prst="rect">
            <a:avLst/>
          </a:prstGeom>
          <a:ln w="12700">
            <a:miter lim="400000"/>
          </a:ln>
          <a:extLst>
            <a:ext uri="{C572A759-6A51-4108-AA02-DFA0A04FC94B}">
              <ma14:wrappingTextBoxFlag xmlns:ma14="http://schemas.microsoft.com/office/mac/drawingml/2011/main" val="1"/>
            </a:ext>
          </a:extLst>
        </p:spPr>
        <p:txBody>
          <a:bodyPr wrap="square" lIns="71437" tIns="71437" rIns="71437" bIns="71437" anchor="ctr">
            <a:spAutoFit/>
          </a:bodyPr>
          <a:lstStyle/>
          <a:p>
            <a:pPr algn="l">
              <a:defRPr sz="20000">
                <a:solidFill>
                  <a:srgbClr val="3EC7C0"/>
                </a:solidFill>
              </a:defRPr>
            </a:pPr>
            <a:r>
              <a:rPr lang="nb-NO" sz="10000" dirty="0" smtClean="0">
                <a:solidFill>
                  <a:srgbClr val="17BDB4"/>
                </a:solidFill>
                <a:latin typeface="Calibri" charset="0"/>
                <a:ea typeface="Calibri" charset="0"/>
                <a:cs typeface="Calibri" charset="0"/>
              </a:rPr>
              <a:t>Hvem er jeg?</a:t>
            </a:r>
            <a:endParaRPr lang="nb-NO" sz="10000" dirty="0">
              <a:solidFill>
                <a:srgbClr val="17BDB4"/>
              </a:solidFill>
              <a:latin typeface="Calibri" charset="0"/>
              <a:ea typeface="Calibri" charset="0"/>
              <a:cs typeface="Calibri" charset="0"/>
            </a:endParaRPr>
          </a:p>
        </p:txBody>
      </p:sp>
      <p:sp>
        <p:nvSpPr>
          <p:cNvPr id="2" name="TextBox 1"/>
          <p:cNvSpPr txBox="1"/>
          <p:nvPr/>
        </p:nvSpPr>
        <p:spPr>
          <a:xfrm>
            <a:off x="415368" y="3220791"/>
            <a:ext cx="17582146" cy="706924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t" anchorCtr="0">
            <a:spAutoFit/>
          </a:bodyPr>
          <a:lstStyle/>
          <a:p>
            <a:pPr marL="685800" lvl="0" indent="-685800" algn="l">
              <a:lnSpc>
                <a:spcPct val="150000"/>
              </a:lnSpc>
              <a:buFont typeface="Arial" charset="0"/>
              <a:buChar char="•"/>
            </a:pPr>
            <a:r>
              <a:rPr lang="en-US" dirty="0">
                <a:solidFill>
                  <a:schemeClr val="tx1">
                    <a:lumMod val="95000"/>
                  </a:schemeClr>
                </a:solidFill>
                <a:latin typeface="Calisto MT" charset="0"/>
                <a:ea typeface="Calisto MT" charset="0"/>
                <a:cs typeface="Calisto MT" charset="0"/>
              </a:rPr>
              <a:t>Andreas Baakind</a:t>
            </a:r>
          </a:p>
          <a:p>
            <a:pPr marL="685800" lvl="0" indent="-685800" algn="l">
              <a:lnSpc>
                <a:spcPct val="150000"/>
              </a:lnSpc>
              <a:buFont typeface="Arial" charset="0"/>
              <a:buChar char="•"/>
            </a:pPr>
            <a:r>
              <a:rPr lang="en-US" dirty="0" err="1" smtClean="0">
                <a:solidFill>
                  <a:schemeClr val="tx1">
                    <a:lumMod val="95000"/>
                  </a:schemeClr>
                </a:solidFill>
                <a:latin typeface="Calisto MT" charset="0"/>
                <a:ea typeface="Calisto MT" charset="0"/>
                <a:cs typeface="Calisto MT" charset="0"/>
              </a:rPr>
              <a:t>Utvikler</a:t>
            </a:r>
            <a:endParaRPr lang="en-US" dirty="0">
              <a:solidFill>
                <a:schemeClr val="tx1">
                  <a:lumMod val="95000"/>
                </a:schemeClr>
              </a:solidFill>
              <a:latin typeface="Calisto MT" charset="0"/>
              <a:ea typeface="Calisto MT" charset="0"/>
              <a:cs typeface="Calisto MT" charset="0"/>
            </a:endParaRPr>
          </a:p>
          <a:p>
            <a:pPr marL="685800" lvl="0" indent="-685800" algn="l">
              <a:lnSpc>
                <a:spcPct val="150000"/>
              </a:lnSpc>
              <a:buFont typeface="Arial" charset="0"/>
              <a:buChar char="•"/>
            </a:pPr>
            <a:r>
              <a:rPr lang="en-US" dirty="0" err="1" smtClean="0">
                <a:solidFill>
                  <a:schemeClr val="tx1">
                    <a:lumMod val="95000"/>
                  </a:schemeClr>
                </a:solidFill>
                <a:latin typeface="Calisto MT" charset="0"/>
                <a:ea typeface="Calisto MT" charset="0"/>
                <a:cs typeface="Calisto MT" charset="0"/>
              </a:rPr>
              <a:t>Prosjekt</a:t>
            </a:r>
            <a:r>
              <a:rPr lang="en-US" dirty="0">
                <a:solidFill>
                  <a:schemeClr val="tx1">
                    <a:lumMod val="95000"/>
                  </a:schemeClr>
                </a:solidFill>
                <a:latin typeface="Calisto MT" charset="0"/>
                <a:ea typeface="Calisto MT" charset="0"/>
                <a:cs typeface="Calisto MT" charset="0"/>
              </a:rPr>
              <a:t>:</a:t>
            </a:r>
            <a:r>
              <a:rPr lang="en-US" dirty="0" smtClean="0">
                <a:solidFill>
                  <a:schemeClr val="tx1">
                    <a:lumMod val="95000"/>
                  </a:schemeClr>
                </a:solidFill>
                <a:latin typeface="Calisto MT" charset="0"/>
                <a:ea typeface="Calisto MT" charset="0"/>
                <a:cs typeface="Calisto MT" charset="0"/>
              </a:rPr>
              <a:t> </a:t>
            </a:r>
            <a:r>
              <a:rPr lang="en-US" dirty="0">
                <a:solidFill>
                  <a:schemeClr val="tx1">
                    <a:lumMod val="95000"/>
                  </a:schemeClr>
                </a:solidFill>
                <a:latin typeface="Calisto MT" charset="0"/>
                <a:ea typeface="Calisto MT" charset="0"/>
                <a:cs typeface="Calisto MT" charset="0"/>
              </a:rPr>
              <a:t>Datainn</a:t>
            </a:r>
          </a:p>
          <a:p>
            <a:pPr marL="685800" lvl="0" indent="-685800" algn="l">
              <a:lnSpc>
                <a:spcPct val="150000"/>
              </a:lnSpc>
              <a:buFont typeface="Arial" charset="0"/>
              <a:buChar char="•"/>
            </a:pPr>
            <a:r>
              <a:rPr lang="en-US" dirty="0">
                <a:solidFill>
                  <a:schemeClr val="tx1">
                    <a:lumMod val="95000"/>
                  </a:schemeClr>
                </a:solidFill>
                <a:latin typeface="Calisto MT" charset="0"/>
                <a:ea typeface="Calisto MT" charset="0"/>
                <a:cs typeface="Calisto MT" charset="0"/>
              </a:rPr>
              <a:t>Sanntidsdata fra Vegnettet</a:t>
            </a:r>
          </a:p>
          <a:p>
            <a:pPr marL="685800" lvl="0" indent="-685800" algn="l">
              <a:lnSpc>
                <a:spcPct val="150000"/>
              </a:lnSpc>
              <a:buFont typeface="Arial" charset="0"/>
              <a:buChar char="•"/>
            </a:pPr>
            <a:r>
              <a:rPr lang="en-US" dirty="0" smtClean="0">
                <a:solidFill>
                  <a:schemeClr val="tx1">
                    <a:lumMod val="95000"/>
                  </a:schemeClr>
                </a:solidFill>
                <a:latin typeface="Calisto MT" charset="0"/>
                <a:ea typeface="Calisto MT" charset="0"/>
                <a:cs typeface="Calisto MT" charset="0"/>
              </a:rPr>
              <a:t>I dag: </a:t>
            </a:r>
            <a:r>
              <a:rPr lang="nb-NO" dirty="0" smtClean="0">
                <a:solidFill>
                  <a:schemeClr val="tx1">
                    <a:lumMod val="95000"/>
                  </a:schemeClr>
                </a:solidFill>
                <a:latin typeface="Calisto MT" charset="0"/>
                <a:ea typeface="Calisto MT" charset="0"/>
                <a:cs typeface="Calisto MT" charset="0"/>
              </a:rPr>
              <a:t>~</a:t>
            </a:r>
            <a:r>
              <a:rPr lang="en-US" dirty="0" smtClean="0">
                <a:solidFill>
                  <a:schemeClr val="tx1">
                    <a:lumMod val="95000"/>
                  </a:schemeClr>
                </a:solidFill>
                <a:latin typeface="Calisto MT" charset="0"/>
                <a:ea typeface="Calisto MT" charset="0"/>
                <a:cs typeface="Calisto MT" charset="0"/>
              </a:rPr>
              <a:t>700 </a:t>
            </a:r>
            <a:r>
              <a:rPr lang="en-US" dirty="0" err="1" smtClean="0">
                <a:solidFill>
                  <a:schemeClr val="tx1">
                    <a:lumMod val="95000"/>
                  </a:schemeClr>
                </a:solidFill>
                <a:latin typeface="Calisto MT" charset="0"/>
                <a:ea typeface="Calisto MT" charset="0"/>
                <a:cs typeface="Calisto MT" charset="0"/>
              </a:rPr>
              <a:t>sensorer</a:t>
            </a:r>
            <a:endParaRPr lang="en-US" dirty="0">
              <a:solidFill>
                <a:schemeClr val="tx1">
                  <a:lumMod val="95000"/>
                </a:schemeClr>
              </a:solidFill>
              <a:latin typeface="Calisto MT" charset="0"/>
              <a:ea typeface="Calisto MT" charset="0"/>
              <a:cs typeface="Calisto MT" charset="0"/>
            </a:endParaRPr>
          </a:p>
          <a:p>
            <a:pPr marL="685800" lvl="0" indent="-685800" algn="l">
              <a:lnSpc>
                <a:spcPct val="150000"/>
              </a:lnSpc>
              <a:buFont typeface="Arial" charset="0"/>
              <a:buChar char="•"/>
            </a:pPr>
            <a:r>
              <a:rPr lang="en-US" dirty="0" err="1" smtClean="0">
                <a:solidFill>
                  <a:schemeClr val="tx1">
                    <a:lumMod val="95000"/>
                  </a:schemeClr>
                </a:solidFill>
                <a:latin typeface="Calisto MT" charset="0"/>
                <a:ea typeface="Calisto MT" charset="0"/>
                <a:cs typeface="Calisto MT" charset="0"/>
              </a:rPr>
              <a:t>Mål</a:t>
            </a:r>
            <a:r>
              <a:rPr lang="en-US" dirty="0" smtClean="0">
                <a:solidFill>
                  <a:schemeClr val="tx1">
                    <a:lumMod val="95000"/>
                  </a:schemeClr>
                </a:solidFill>
                <a:latin typeface="Calisto MT" charset="0"/>
                <a:ea typeface="Calisto MT" charset="0"/>
                <a:cs typeface="Calisto MT" charset="0"/>
              </a:rPr>
              <a:t>: </a:t>
            </a:r>
            <a:r>
              <a:rPr lang="en-US" dirty="0">
                <a:solidFill>
                  <a:schemeClr val="tx1">
                    <a:lumMod val="95000"/>
                  </a:schemeClr>
                </a:solidFill>
                <a:latin typeface="Calisto MT" charset="0"/>
                <a:ea typeface="Calisto MT" charset="0"/>
                <a:cs typeface="Calisto MT" charset="0"/>
              </a:rPr>
              <a:t>5000 sensorer</a:t>
            </a:r>
          </a:p>
        </p:txBody>
      </p:sp>
      <p:pic>
        <p:nvPicPr>
          <p:cNvPr id="4" name="Picture 3"/>
          <p:cNvPicPr>
            <a:picLocks noChangeAspect="1"/>
          </p:cNvPicPr>
          <p:nvPr/>
        </p:nvPicPr>
        <p:blipFill>
          <a:blip r:embed="rId3"/>
          <a:stretch>
            <a:fillRect/>
          </a:stretch>
        </p:blipFill>
        <p:spPr>
          <a:xfrm>
            <a:off x="12655296" y="3220791"/>
            <a:ext cx="4544822" cy="5306611"/>
          </a:xfrm>
          <a:prstGeom prst="rect">
            <a:avLst/>
          </a:prstGeom>
        </p:spPr>
      </p:pic>
    </p:spTree>
    <p:extLst>
      <p:ext uri="{BB962C8B-B14F-4D97-AF65-F5344CB8AC3E}">
        <p14:creationId xmlns:p14="http://schemas.microsoft.com/office/powerpoint/2010/main" val="108139940"/>
      </p:ext>
    </p:extLst>
  </p:cSld>
  <p:clrMapOvr>
    <a:masterClrMapping/>
  </p:clrMapOvr>
  <p:transition spd="med"/>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282828"/>
        </a:solidFill>
        <a:effectLst/>
      </p:bgPr>
    </p:bg>
    <p:spTree>
      <p:nvGrpSpPr>
        <p:cNvPr id="1" name=""/>
        <p:cNvGrpSpPr/>
        <p:nvPr/>
      </p:nvGrpSpPr>
      <p:grpSpPr>
        <a:xfrm>
          <a:off x="0" y="0"/>
          <a:ext cx="0" cy="0"/>
          <a:chOff x="0" y="0"/>
          <a:chExt cx="0" cy="0"/>
        </a:xfrm>
      </p:grpSpPr>
      <p:sp>
        <p:nvSpPr>
          <p:cNvPr id="119" name="Shape 119"/>
          <p:cNvSpPr/>
          <p:nvPr/>
        </p:nvSpPr>
        <p:spPr>
          <a:xfrm>
            <a:off x="415367" y="575185"/>
            <a:ext cx="17582147" cy="1683152"/>
          </a:xfrm>
          <a:prstGeom prst="rect">
            <a:avLst/>
          </a:prstGeom>
          <a:ln w="12700">
            <a:miter lim="400000"/>
          </a:ln>
          <a:extLst>
            <a:ext uri="{C572A759-6A51-4108-AA02-DFA0A04FC94B}">
              <ma14:wrappingTextBoxFlag xmlns:ma14="http://schemas.microsoft.com/office/mac/drawingml/2011/main" val="1"/>
            </a:ext>
          </a:extLst>
        </p:spPr>
        <p:txBody>
          <a:bodyPr wrap="square" lIns="71437" tIns="71437" rIns="71437" bIns="71437" anchor="ctr">
            <a:spAutoFit/>
          </a:bodyPr>
          <a:lstStyle/>
          <a:p>
            <a:pPr algn="l">
              <a:defRPr sz="20000">
                <a:solidFill>
                  <a:srgbClr val="3EC7C0"/>
                </a:solidFill>
              </a:defRPr>
            </a:pPr>
            <a:r>
              <a:rPr lang="nb-NO" sz="10000" dirty="0" err="1">
                <a:solidFill>
                  <a:srgbClr val="17BDB4"/>
                </a:solidFill>
                <a:latin typeface="Calibri" charset="0"/>
                <a:ea typeface="Calibri" charset="0"/>
                <a:cs typeface="Calibri" charset="0"/>
              </a:rPr>
              <a:t>u</a:t>
            </a:r>
            <a:r>
              <a:rPr lang="nb-NO" sz="10000" dirty="0" err="1" smtClean="0">
                <a:solidFill>
                  <a:srgbClr val="17BDB4"/>
                </a:solidFill>
                <a:latin typeface="Calibri" charset="0"/>
                <a:ea typeface="Calibri" charset="0"/>
                <a:cs typeface="Calibri" charset="0"/>
              </a:rPr>
              <a:t>ser_by_lastname</a:t>
            </a:r>
            <a:endParaRPr lang="nb-NO" sz="10000" dirty="0">
              <a:solidFill>
                <a:srgbClr val="17BDB4"/>
              </a:solidFill>
              <a:latin typeface="Calibri" charset="0"/>
              <a:ea typeface="Calibri" charset="0"/>
              <a:cs typeface="Calibri" charset="0"/>
            </a:endParaRPr>
          </a:p>
        </p:txBody>
      </p:sp>
      <p:sp>
        <p:nvSpPr>
          <p:cNvPr id="7" name="Rectangle 6"/>
          <p:cNvSpPr>
            <a:spLocks noChangeAspect="1"/>
          </p:cNvSpPr>
          <p:nvPr/>
        </p:nvSpPr>
        <p:spPr>
          <a:xfrm>
            <a:off x="415367" y="3866764"/>
            <a:ext cx="3425113" cy="2160000"/>
          </a:xfrm>
          <a:prstGeom prst="rect">
            <a:avLst/>
          </a:prstGeom>
          <a:solidFill>
            <a:srgbClr val="17BDB4"/>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noAutofit/>
          </a:bodyPr>
          <a:lstStyle/>
          <a:p>
            <a:pPr marL="0" marR="0" indent="0" algn="ctr" defTabSz="821531" rtl="0" fontAlgn="auto" latinLnBrk="0" hangingPunct="0">
              <a:lnSpc>
                <a:spcPct val="100000"/>
              </a:lnSpc>
              <a:spcBef>
                <a:spcPts val="0"/>
              </a:spcBef>
              <a:spcAft>
                <a:spcPts val="0"/>
              </a:spcAft>
              <a:buClrTx/>
              <a:buSzTx/>
              <a:buFontTx/>
              <a:buNone/>
              <a:tabLst/>
            </a:pPr>
            <a:r>
              <a:rPr lang="nb-NO" sz="3200" b="1" dirty="0" smtClean="0">
                <a:solidFill>
                  <a:schemeClr val="tx2">
                    <a:lumMod val="10000"/>
                  </a:schemeClr>
                </a:solidFill>
                <a:latin typeface="+mn-lt"/>
                <a:ea typeface="+mn-ea"/>
                <a:cs typeface="+mn-cs"/>
                <a:sym typeface="Helvetica Light"/>
              </a:rPr>
              <a:t>Nordmann</a:t>
            </a:r>
            <a:endParaRPr kumimoji="0" sz="3200" b="1" i="0" u="none" strike="noStrike" cap="none" spc="0" normalizeH="0" baseline="0" dirty="0">
              <a:ln>
                <a:noFill/>
              </a:ln>
              <a:solidFill>
                <a:schemeClr val="tx2">
                  <a:lumMod val="10000"/>
                </a:schemeClr>
              </a:solidFill>
              <a:effectLst/>
              <a:uFillTx/>
              <a:latin typeface="+mn-lt"/>
              <a:ea typeface="+mn-ea"/>
              <a:cs typeface="+mn-cs"/>
              <a:sym typeface="Helvetica Light"/>
            </a:endParaRPr>
          </a:p>
        </p:txBody>
      </p:sp>
      <p:sp>
        <p:nvSpPr>
          <p:cNvPr id="8" name="Rectangle 7"/>
          <p:cNvSpPr>
            <a:spLocks noChangeAspect="1"/>
          </p:cNvSpPr>
          <p:nvPr/>
        </p:nvSpPr>
        <p:spPr>
          <a:xfrm>
            <a:off x="10870632" y="3866764"/>
            <a:ext cx="5040000" cy="1080000"/>
          </a:xfrm>
          <a:prstGeom prst="rect">
            <a:avLst/>
          </a:prstGeom>
          <a:solidFill>
            <a:srgbClr val="17BDB4"/>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noAutofit/>
          </a:bodyPr>
          <a:lstStyle/>
          <a:p>
            <a:r>
              <a:rPr lang="en-US" sz="3200" b="1" dirty="0" smtClean="0">
                <a:solidFill>
                  <a:srgbClr val="000000"/>
                </a:solidFill>
                <a:latin typeface="Calibri" charset="0"/>
              </a:rPr>
              <a:t>Ola</a:t>
            </a:r>
            <a:endParaRPr kumimoji="0" sz="3200" b="1" i="0" u="none" strike="noStrike" cap="none" spc="0" normalizeH="0" baseline="0" dirty="0">
              <a:ln>
                <a:noFill/>
              </a:ln>
              <a:solidFill>
                <a:schemeClr val="bg2"/>
              </a:solidFill>
              <a:effectLst/>
              <a:uFillTx/>
              <a:latin typeface="+mn-lt"/>
              <a:ea typeface="+mn-ea"/>
              <a:cs typeface="+mn-cs"/>
              <a:sym typeface="Helvetica Light"/>
            </a:endParaRPr>
          </a:p>
        </p:txBody>
      </p:sp>
      <p:sp>
        <p:nvSpPr>
          <p:cNvPr id="9" name="Rectangle 8"/>
          <p:cNvSpPr>
            <a:spLocks noChangeAspect="1"/>
          </p:cNvSpPr>
          <p:nvPr/>
        </p:nvSpPr>
        <p:spPr>
          <a:xfrm>
            <a:off x="5794056" y="3866764"/>
            <a:ext cx="5040000" cy="1080000"/>
          </a:xfrm>
          <a:prstGeom prst="rect">
            <a:avLst/>
          </a:prstGeom>
          <a:solidFill>
            <a:srgbClr val="17BDB4"/>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noAutofit/>
          </a:bodyPr>
          <a:lstStyle/>
          <a:p>
            <a:r>
              <a:rPr lang="en-US" sz="3200" b="1" dirty="0" smtClean="0">
                <a:solidFill>
                  <a:srgbClr val="000000"/>
                </a:solidFill>
                <a:latin typeface="Calibri" charset="0"/>
              </a:rPr>
              <a:t>Kari</a:t>
            </a:r>
            <a:endParaRPr kumimoji="0" sz="3200" b="1" i="0" u="none" strike="noStrike" cap="none" spc="0" normalizeH="0" baseline="0" dirty="0">
              <a:ln>
                <a:noFill/>
              </a:ln>
              <a:solidFill>
                <a:schemeClr val="bg2"/>
              </a:solidFill>
              <a:effectLst/>
              <a:uFillTx/>
              <a:latin typeface="+mn-lt"/>
              <a:ea typeface="+mn-ea"/>
              <a:cs typeface="+mn-cs"/>
              <a:sym typeface="Helvetica Light"/>
            </a:endParaRPr>
          </a:p>
        </p:txBody>
      </p:sp>
      <p:sp>
        <p:nvSpPr>
          <p:cNvPr id="11" name="Rectangle 10"/>
          <p:cNvSpPr>
            <a:spLocks noChangeAspect="1"/>
          </p:cNvSpPr>
          <p:nvPr/>
        </p:nvSpPr>
        <p:spPr>
          <a:xfrm>
            <a:off x="10870632" y="4946764"/>
            <a:ext cx="5040000" cy="1080000"/>
          </a:xfrm>
          <a:prstGeom prst="rect">
            <a:avLst/>
          </a:prstGeom>
          <a:solidFill>
            <a:schemeClr val="bg1"/>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noAutofit/>
          </a:bodyPr>
          <a:lstStyle/>
          <a:p>
            <a:r>
              <a:rPr lang="en-US" sz="3200" b="1" dirty="0" smtClean="0">
                <a:solidFill>
                  <a:srgbClr val="000000"/>
                </a:solidFill>
                <a:latin typeface="Calibri" charset="0"/>
              </a:rPr>
              <a:t>1</a:t>
            </a:r>
            <a:endParaRPr kumimoji="0" sz="3200" b="1" i="0" u="none" strike="noStrike" cap="none" spc="0" normalizeH="0" baseline="0" dirty="0">
              <a:ln>
                <a:noFill/>
              </a:ln>
              <a:solidFill>
                <a:schemeClr val="bg2"/>
              </a:solidFill>
              <a:effectLst/>
              <a:uFillTx/>
              <a:latin typeface="+mn-lt"/>
              <a:ea typeface="+mn-ea"/>
              <a:cs typeface="+mn-cs"/>
              <a:sym typeface="Helvetica Light"/>
            </a:endParaRPr>
          </a:p>
        </p:txBody>
      </p:sp>
      <p:sp>
        <p:nvSpPr>
          <p:cNvPr id="12" name="Rectangle 11"/>
          <p:cNvSpPr>
            <a:spLocks noChangeAspect="1"/>
          </p:cNvSpPr>
          <p:nvPr/>
        </p:nvSpPr>
        <p:spPr>
          <a:xfrm>
            <a:off x="5794056" y="4946764"/>
            <a:ext cx="5040000" cy="1080000"/>
          </a:xfrm>
          <a:prstGeom prst="rect">
            <a:avLst/>
          </a:prstGeom>
          <a:solidFill>
            <a:schemeClr val="bg1"/>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noAutofit/>
          </a:bodyPr>
          <a:lstStyle/>
          <a:p>
            <a:r>
              <a:rPr lang="en-US" sz="3200" b="1" dirty="0" smtClean="0">
                <a:solidFill>
                  <a:srgbClr val="000000"/>
                </a:solidFill>
                <a:latin typeface="Calibri" charset="0"/>
              </a:rPr>
              <a:t>2</a:t>
            </a:r>
            <a:endParaRPr kumimoji="0" sz="3200" b="1" i="0" u="none" strike="noStrike" cap="none" spc="0" normalizeH="0" baseline="0" dirty="0">
              <a:ln>
                <a:noFill/>
              </a:ln>
              <a:solidFill>
                <a:schemeClr val="bg2"/>
              </a:solidFill>
              <a:effectLst/>
              <a:uFillTx/>
              <a:latin typeface="+mn-lt"/>
              <a:ea typeface="+mn-ea"/>
              <a:cs typeface="+mn-cs"/>
              <a:sym typeface="Helvetica Light"/>
            </a:endParaRPr>
          </a:p>
        </p:txBody>
      </p:sp>
      <p:sp>
        <p:nvSpPr>
          <p:cNvPr id="14" name="Rectangle 13"/>
          <p:cNvSpPr>
            <a:spLocks noChangeAspect="1"/>
          </p:cNvSpPr>
          <p:nvPr/>
        </p:nvSpPr>
        <p:spPr>
          <a:xfrm>
            <a:off x="415367" y="7106764"/>
            <a:ext cx="3425113" cy="2160000"/>
          </a:xfrm>
          <a:prstGeom prst="rect">
            <a:avLst/>
          </a:prstGeom>
          <a:solidFill>
            <a:srgbClr val="17BDB4"/>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noAutofit/>
          </a:bodyPr>
          <a:lstStyle/>
          <a:p>
            <a:pPr marL="0" marR="0" indent="0" algn="ctr" defTabSz="821531" rtl="0" fontAlgn="auto" latinLnBrk="0" hangingPunct="0">
              <a:lnSpc>
                <a:spcPct val="100000"/>
              </a:lnSpc>
              <a:spcBef>
                <a:spcPts val="0"/>
              </a:spcBef>
              <a:spcAft>
                <a:spcPts val="0"/>
              </a:spcAft>
              <a:buClrTx/>
              <a:buSzTx/>
              <a:buFontTx/>
              <a:buNone/>
              <a:tabLst/>
            </a:pPr>
            <a:r>
              <a:rPr lang="nb-NO" sz="3200" b="1" dirty="0" smtClean="0">
                <a:solidFill>
                  <a:schemeClr val="tx2">
                    <a:lumMod val="10000"/>
                  </a:schemeClr>
                </a:solidFill>
                <a:latin typeface="+mn-lt"/>
                <a:ea typeface="+mn-ea"/>
                <a:cs typeface="+mn-cs"/>
                <a:sym typeface="Helvetica Light"/>
              </a:rPr>
              <a:t>Olsen</a:t>
            </a:r>
            <a:endParaRPr kumimoji="0" sz="3200" b="1" i="0" u="none" strike="noStrike" cap="none" spc="0" normalizeH="0" baseline="0" dirty="0">
              <a:ln>
                <a:noFill/>
              </a:ln>
              <a:solidFill>
                <a:schemeClr val="tx2">
                  <a:lumMod val="10000"/>
                </a:schemeClr>
              </a:solidFill>
              <a:effectLst/>
              <a:uFillTx/>
              <a:latin typeface="+mn-lt"/>
              <a:ea typeface="+mn-ea"/>
              <a:cs typeface="+mn-cs"/>
              <a:sym typeface="Helvetica Light"/>
            </a:endParaRPr>
          </a:p>
        </p:txBody>
      </p:sp>
      <p:sp>
        <p:nvSpPr>
          <p:cNvPr id="16" name="Rectangle 15"/>
          <p:cNvSpPr>
            <a:spLocks noChangeAspect="1"/>
          </p:cNvSpPr>
          <p:nvPr/>
        </p:nvSpPr>
        <p:spPr>
          <a:xfrm>
            <a:off x="5794056" y="7106764"/>
            <a:ext cx="5040000" cy="1080000"/>
          </a:xfrm>
          <a:prstGeom prst="rect">
            <a:avLst/>
          </a:prstGeom>
          <a:solidFill>
            <a:srgbClr val="17BDB4"/>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noAutofit/>
          </a:bodyPr>
          <a:lstStyle/>
          <a:p>
            <a:r>
              <a:rPr lang="en-US" sz="3200" b="1" dirty="0" smtClean="0">
                <a:solidFill>
                  <a:srgbClr val="000000"/>
                </a:solidFill>
                <a:latin typeface="Calibri" charset="0"/>
              </a:rPr>
              <a:t>Ole</a:t>
            </a:r>
            <a:endParaRPr kumimoji="0" sz="3200" b="1" i="0" u="none" strike="noStrike" cap="none" spc="0" normalizeH="0" baseline="0" dirty="0">
              <a:ln>
                <a:noFill/>
              </a:ln>
              <a:solidFill>
                <a:schemeClr val="bg2"/>
              </a:solidFill>
              <a:effectLst/>
              <a:uFillTx/>
              <a:latin typeface="+mn-lt"/>
              <a:ea typeface="+mn-ea"/>
              <a:cs typeface="+mn-cs"/>
              <a:sym typeface="Helvetica Light"/>
            </a:endParaRPr>
          </a:p>
        </p:txBody>
      </p:sp>
      <p:sp>
        <p:nvSpPr>
          <p:cNvPr id="18" name="Rectangle 17"/>
          <p:cNvSpPr>
            <a:spLocks noChangeAspect="1"/>
          </p:cNvSpPr>
          <p:nvPr/>
        </p:nvSpPr>
        <p:spPr>
          <a:xfrm>
            <a:off x="5794056" y="8186764"/>
            <a:ext cx="5040000" cy="1080000"/>
          </a:xfrm>
          <a:prstGeom prst="rect">
            <a:avLst/>
          </a:prstGeom>
          <a:solidFill>
            <a:schemeClr val="bg1"/>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noAutofit/>
          </a:bodyPr>
          <a:lstStyle/>
          <a:p>
            <a:r>
              <a:rPr lang="en-US" sz="3200" b="1" dirty="0" smtClean="0">
                <a:solidFill>
                  <a:srgbClr val="000000"/>
                </a:solidFill>
                <a:latin typeface="Calibri" charset="0"/>
              </a:rPr>
              <a:t>3</a:t>
            </a:r>
            <a:endParaRPr kumimoji="0" sz="3200" b="1" i="0" u="none" strike="noStrike" cap="none" spc="0" normalizeH="0" baseline="0" dirty="0">
              <a:ln>
                <a:noFill/>
              </a:ln>
              <a:solidFill>
                <a:schemeClr val="bg2"/>
              </a:solidFill>
              <a:effectLst/>
              <a:uFillTx/>
              <a:latin typeface="+mn-lt"/>
              <a:ea typeface="+mn-ea"/>
              <a:cs typeface="+mn-cs"/>
              <a:sym typeface="Helvetica Light"/>
            </a:endParaRPr>
          </a:p>
        </p:txBody>
      </p:sp>
      <p:cxnSp>
        <p:nvCxnSpPr>
          <p:cNvPr id="3" name="Straight Connector 2"/>
          <p:cNvCxnSpPr>
            <a:stCxn id="7" idx="3"/>
          </p:cNvCxnSpPr>
          <p:nvPr/>
        </p:nvCxnSpPr>
        <p:spPr>
          <a:xfrm>
            <a:off x="3840480" y="4946764"/>
            <a:ext cx="1953576" cy="0"/>
          </a:xfrm>
          <a:prstGeom prst="line">
            <a:avLst/>
          </a:prstGeom>
          <a:noFill/>
          <a:ln w="25400" cap="flat">
            <a:solidFill>
              <a:schemeClr val="bg1"/>
            </a:solidFill>
            <a:prstDash val="solid"/>
            <a:miter lim="400000"/>
          </a:ln>
          <a:effectLst/>
          <a:sp3d/>
        </p:spPr>
        <p:style>
          <a:lnRef idx="0">
            <a:scrgbClr r="0" g="0" b="0"/>
          </a:lnRef>
          <a:fillRef idx="0">
            <a:scrgbClr r="0" g="0" b="0"/>
          </a:fillRef>
          <a:effectRef idx="0">
            <a:scrgbClr r="0" g="0" b="0"/>
          </a:effectRef>
          <a:fontRef idx="none"/>
        </p:style>
      </p:cxnSp>
      <p:cxnSp>
        <p:nvCxnSpPr>
          <p:cNvPr id="20" name="Straight Connector 19"/>
          <p:cNvCxnSpPr/>
          <p:nvPr/>
        </p:nvCxnSpPr>
        <p:spPr>
          <a:xfrm>
            <a:off x="3840480" y="8155128"/>
            <a:ext cx="1953576" cy="0"/>
          </a:xfrm>
          <a:prstGeom prst="line">
            <a:avLst/>
          </a:prstGeom>
          <a:noFill/>
          <a:ln w="25400" cap="flat">
            <a:solidFill>
              <a:schemeClr val="bg1"/>
            </a:solidFill>
            <a:prstDash val="solid"/>
            <a:miter lim="400000"/>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649533564"/>
      </p:ext>
    </p:extLst>
  </p:cSld>
  <p:clrMapOvr>
    <a:masterClrMapping/>
  </p:clrMapOvr>
  <p:transition spd="med"/>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282828"/>
        </a:solidFill>
        <a:effectLst/>
      </p:bgPr>
    </p:bg>
    <p:spTree>
      <p:nvGrpSpPr>
        <p:cNvPr id="1" name=""/>
        <p:cNvGrpSpPr/>
        <p:nvPr/>
      </p:nvGrpSpPr>
      <p:grpSpPr>
        <a:xfrm>
          <a:off x="0" y="0"/>
          <a:ext cx="0" cy="0"/>
          <a:chOff x="0" y="0"/>
          <a:chExt cx="0" cy="0"/>
        </a:xfrm>
      </p:grpSpPr>
      <p:sp>
        <p:nvSpPr>
          <p:cNvPr id="119" name="Shape 119"/>
          <p:cNvSpPr/>
          <p:nvPr/>
        </p:nvSpPr>
        <p:spPr>
          <a:xfrm>
            <a:off x="329184" y="4805183"/>
            <a:ext cx="17739360" cy="3222035"/>
          </a:xfrm>
          <a:prstGeom prst="rect">
            <a:avLst/>
          </a:prstGeom>
          <a:ln w="12700">
            <a:miter lim="400000"/>
          </a:ln>
          <a:extLst>
            <a:ext uri="{C572A759-6A51-4108-AA02-DFA0A04FC94B}">
              <ma14:wrappingTextBoxFlag xmlns:ma14="http://schemas.microsoft.com/office/mac/drawingml/2011/main" val="1"/>
            </a:ext>
          </a:extLst>
        </p:spPr>
        <p:txBody>
          <a:bodyPr wrap="square" lIns="71437" tIns="71437" rIns="71437" bIns="71437" anchor="ctr">
            <a:spAutoFit/>
          </a:bodyPr>
          <a:lstStyle/>
          <a:p>
            <a:pPr>
              <a:defRPr sz="20000">
                <a:solidFill>
                  <a:srgbClr val="3EC7C0"/>
                </a:solidFill>
              </a:defRPr>
            </a:pPr>
            <a:r>
              <a:rPr lang="nb-NO" sz="20000" b="1" dirty="0" err="1" smtClean="0">
                <a:solidFill>
                  <a:srgbClr val="17BDB4"/>
                </a:solidFill>
                <a:latin typeface="Calibri" charset="0"/>
                <a:ea typeface="Calibri" charset="0"/>
                <a:cs typeface="Calibri" charset="0"/>
              </a:rPr>
              <a:t>Use</a:t>
            </a:r>
            <a:r>
              <a:rPr lang="nb-NO" sz="20000" b="1" dirty="0" smtClean="0">
                <a:solidFill>
                  <a:srgbClr val="17BDB4"/>
                </a:solidFill>
                <a:latin typeface="Calibri" charset="0"/>
                <a:ea typeface="Calibri" charset="0"/>
                <a:cs typeface="Calibri" charset="0"/>
              </a:rPr>
              <a:t> </a:t>
            </a:r>
            <a:r>
              <a:rPr lang="nb-NO" sz="20000" b="1" dirty="0" smtClean="0">
                <a:solidFill>
                  <a:schemeClr val="tx1">
                    <a:lumMod val="95000"/>
                  </a:schemeClr>
                </a:solidFill>
                <a:latin typeface="Calibri" charset="0"/>
                <a:ea typeface="Calibri" charset="0"/>
                <a:cs typeface="Calibri" charset="0"/>
              </a:rPr>
              <a:t>cases</a:t>
            </a:r>
            <a:endParaRPr lang="nb-NO" sz="20000" b="1" dirty="0">
              <a:solidFill>
                <a:schemeClr val="tx1">
                  <a:lumMod val="95000"/>
                </a:schemeClr>
              </a:solidFill>
              <a:latin typeface="Calibri" charset="0"/>
              <a:ea typeface="Calibri" charset="0"/>
              <a:cs typeface="Calibri" charset="0"/>
            </a:endParaRPr>
          </a:p>
        </p:txBody>
      </p:sp>
    </p:spTree>
    <p:extLst>
      <p:ext uri="{BB962C8B-B14F-4D97-AF65-F5344CB8AC3E}">
        <p14:creationId xmlns:p14="http://schemas.microsoft.com/office/powerpoint/2010/main" val="186923206"/>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282828"/>
        </a:solidFill>
        <a:effectLst/>
      </p:bgPr>
    </p:bg>
    <p:spTree>
      <p:nvGrpSpPr>
        <p:cNvPr id="1" name=""/>
        <p:cNvGrpSpPr/>
        <p:nvPr/>
      </p:nvGrpSpPr>
      <p:grpSpPr>
        <a:xfrm>
          <a:off x="0" y="0"/>
          <a:ext cx="0" cy="0"/>
          <a:chOff x="0" y="0"/>
          <a:chExt cx="0" cy="0"/>
        </a:xfrm>
      </p:grpSpPr>
      <p:sp>
        <p:nvSpPr>
          <p:cNvPr id="119" name="Shape 119"/>
          <p:cNvSpPr/>
          <p:nvPr/>
        </p:nvSpPr>
        <p:spPr>
          <a:xfrm>
            <a:off x="329184" y="5574624"/>
            <a:ext cx="17739360" cy="1683152"/>
          </a:xfrm>
          <a:prstGeom prst="rect">
            <a:avLst/>
          </a:prstGeom>
          <a:ln w="12700">
            <a:miter lim="400000"/>
          </a:ln>
          <a:extLst>
            <a:ext uri="{C572A759-6A51-4108-AA02-DFA0A04FC94B}">
              <ma14:wrappingTextBoxFlag xmlns:ma14="http://schemas.microsoft.com/office/mac/drawingml/2011/main" val="1"/>
            </a:ext>
          </a:extLst>
        </p:spPr>
        <p:txBody>
          <a:bodyPr wrap="square" lIns="71437" tIns="71437" rIns="71437" bIns="71437" anchor="ctr">
            <a:spAutoFit/>
          </a:bodyPr>
          <a:lstStyle/>
          <a:p>
            <a:pPr>
              <a:defRPr sz="20000">
                <a:solidFill>
                  <a:srgbClr val="3EC7C0"/>
                </a:solidFill>
              </a:defRPr>
            </a:pPr>
            <a:r>
              <a:rPr lang="nb-NO" sz="10000" b="1" dirty="0" smtClean="0">
                <a:solidFill>
                  <a:srgbClr val="17BDB4"/>
                </a:solidFill>
                <a:latin typeface="Calibri" charset="0"/>
                <a:ea typeface="Calibri" charset="0"/>
                <a:cs typeface="Calibri" charset="0"/>
              </a:rPr>
              <a:t>One million </a:t>
            </a:r>
            <a:r>
              <a:rPr lang="nb-NO" sz="10000" b="1" dirty="0" err="1" smtClean="0">
                <a:solidFill>
                  <a:schemeClr val="bg1"/>
                </a:solidFill>
                <a:latin typeface="Calibri" charset="0"/>
                <a:ea typeface="Calibri" charset="0"/>
                <a:cs typeface="Calibri" charset="0"/>
              </a:rPr>
              <a:t>writes</a:t>
            </a:r>
            <a:r>
              <a:rPr lang="nb-NO" sz="10000" b="1" dirty="0" smtClean="0">
                <a:solidFill>
                  <a:schemeClr val="bg1"/>
                </a:solidFill>
                <a:latin typeface="Calibri" charset="0"/>
                <a:ea typeface="Calibri" charset="0"/>
                <a:cs typeface="Calibri" charset="0"/>
              </a:rPr>
              <a:t> per </a:t>
            </a:r>
            <a:r>
              <a:rPr lang="nb-NO" sz="10000" b="1" dirty="0" err="1" smtClean="0">
                <a:solidFill>
                  <a:schemeClr val="bg1"/>
                </a:solidFill>
                <a:latin typeface="Calibri" charset="0"/>
                <a:ea typeface="Calibri" charset="0"/>
                <a:cs typeface="Calibri" charset="0"/>
              </a:rPr>
              <a:t>second</a:t>
            </a:r>
            <a:endParaRPr lang="nb-NO" sz="10000" b="1" dirty="0">
              <a:solidFill>
                <a:schemeClr val="bg1"/>
              </a:solidFill>
              <a:latin typeface="Calibri" charset="0"/>
              <a:ea typeface="Calibri" charset="0"/>
              <a:cs typeface="Calibri" charset="0"/>
            </a:endParaRPr>
          </a:p>
        </p:txBody>
      </p:sp>
      <p:sp>
        <p:nvSpPr>
          <p:cNvPr id="2" name="TextBox 1"/>
          <p:cNvSpPr txBox="1"/>
          <p:nvPr/>
        </p:nvSpPr>
        <p:spPr>
          <a:xfrm>
            <a:off x="1662346" y="11746928"/>
            <a:ext cx="15073035" cy="68287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r>
              <a:rPr lang="en-US" sz="3500" dirty="0">
                <a:latin typeface="Calibri" charset="0"/>
                <a:ea typeface="Calibri" charset="0"/>
                <a:cs typeface="Calibri" charset="0"/>
              </a:rPr>
              <a:t>http://</a:t>
            </a:r>
            <a:r>
              <a:rPr lang="en-US" sz="3500" dirty="0" err="1">
                <a:latin typeface="Calibri" charset="0"/>
                <a:ea typeface="Calibri" charset="0"/>
                <a:cs typeface="Calibri" charset="0"/>
              </a:rPr>
              <a:t>techblog.netflix.com</a:t>
            </a:r>
            <a:r>
              <a:rPr lang="en-US" sz="3500" dirty="0">
                <a:latin typeface="Calibri" charset="0"/>
                <a:ea typeface="Calibri" charset="0"/>
                <a:cs typeface="Calibri" charset="0"/>
              </a:rPr>
              <a:t>/2011/11/benchmarking-</a:t>
            </a:r>
            <a:r>
              <a:rPr lang="en-US" sz="3500" dirty="0" err="1">
                <a:latin typeface="Calibri" charset="0"/>
                <a:ea typeface="Calibri" charset="0"/>
                <a:cs typeface="Calibri" charset="0"/>
              </a:rPr>
              <a:t>cassandra</a:t>
            </a:r>
            <a:r>
              <a:rPr lang="en-US" sz="3500" dirty="0">
                <a:latin typeface="Calibri" charset="0"/>
                <a:ea typeface="Calibri" charset="0"/>
                <a:cs typeface="Calibri" charset="0"/>
              </a:rPr>
              <a:t>-scalability-</a:t>
            </a:r>
            <a:r>
              <a:rPr lang="en-US" sz="3500" dirty="0" err="1">
                <a:latin typeface="Calibri" charset="0"/>
                <a:ea typeface="Calibri" charset="0"/>
                <a:cs typeface="Calibri" charset="0"/>
              </a:rPr>
              <a:t>on.html</a:t>
            </a:r>
            <a:endParaRPr kumimoji="0" sz="3500" b="0" i="0" u="none" strike="noStrike" cap="none" spc="0" normalizeH="0" baseline="0" dirty="0">
              <a:ln>
                <a:noFill/>
              </a:ln>
              <a:solidFill>
                <a:srgbClr val="FFFFFF"/>
              </a:solidFill>
              <a:effectLst/>
              <a:uFillTx/>
              <a:latin typeface="Calibri" charset="0"/>
              <a:ea typeface="Calibri" charset="0"/>
              <a:cs typeface="Calibri" charset="0"/>
              <a:sym typeface="Conduit ITC Light"/>
            </a:endParaRPr>
          </a:p>
        </p:txBody>
      </p:sp>
    </p:spTree>
    <p:extLst>
      <p:ext uri="{BB962C8B-B14F-4D97-AF65-F5344CB8AC3E}">
        <p14:creationId xmlns:p14="http://schemas.microsoft.com/office/powerpoint/2010/main" val="1754634639"/>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282828"/>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9922256" y="-129977"/>
            <a:ext cx="8037689" cy="4521200"/>
          </a:xfrm>
          <a:prstGeom prst="rect">
            <a:avLst/>
          </a:prstGeom>
        </p:spPr>
      </p:pic>
      <p:sp>
        <p:nvSpPr>
          <p:cNvPr id="5" name="TextBox 4"/>
          <p:cNvSpPr txBox="1"/>
          <p:nvPr/>
        </p:nvSpPr>
        <p:spPr>
          <a:xfrm>
            <a:off x="10315156" y="12797337"/>
            <a:ext cx="7972844" cy="60593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algn="l"/>
            <a:r>
              <a:rPr lang="en-US" sz="3000" dirty="0">
                <a:latin typeface="Calibri" charset="0"/>
                <a:ea typeface="Calibri" charset="0"/>
                <a:cs typeface="Calibri" charset="0"/>
              </a:rPr>
              <a:t>https://</a:t>
            </a:r>
            <a:r>
              <a:rPr lang="en-US" sz="3000" dirty="0" err="1" smtClean="0">
                <a:latin typeface="Calibri" charset="0"/>
                <a:ea typeface="Calibri" charset="0"/>
                <a:cs typeface="Calibri" charset="0"/>
              </a:rPr>
              <a:t>media.netflix.com</a:t>
            </a:r>
            <a:r>
              <a:rPr lang="en-US" sz="3000" dirty="0" smtClean="0">
                <a:latin typeface="Calibri" charset="0"/>
                <a:ea typeface="Calibri" charset="0"/>
                <a:cs typeface="Calibri" charset="0"/>
              </a:rPr>
              <a:t>/en/company-assets</a:t>
            </a:r>
            <a:endParaRPr kumimoji="0" sz="3000" b="0" i="0" u="none" strike="noStrike" cap="none" spc="0" normalizeH="0" baseline="0" dirty="0">
              <a:ln>
                <a:noFill/>
              </a:ln>
              <a:solidFill>
                <a:srgbClr val="FFFFFF"/>
              </a:solidFill>
              <a:effectLst/>
              <a:uFillTx/>
              <a:latin typeface="Calibri" charset="0"/>
              <a:ea typeface="Calibri" charset="0"/>
              <a:cs typeface="Calibri" charset="0"/>
              <a:sym typeface="Conduit ITC Light"/>
            </a:endParaRPr>
          </a:p>
        </p:txBody>
      </p:sp>
      <p:sp>
        <p:nvSpPr>
          <p:cNvPr id="6" name="TextBox 5"/>
          <p:cNvSpPr txBox="1"/>
          <p:nvPr/>
        </p:nvSpPr>
        <p:spPr>
          <a:xfrm>
            <a:off x="705854" y="4391223"/>
            <a:ext cx="17582146" cy="36067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t" anchorCtr="0">
            <a:spAutoFit/>
          </a:bodyPr>
          <a:lstStyle/>
          <a:p>
            <a:pPr marL="685800" indent="-685800" algn="l">
              <a:lnSpc>
                <a:spcPct val="150000"/>
              </a:lnSpc>
              <a:buFont typeface="Arial" charset="0"/>
              <a:buChar char="•"/>
            </a:pPr>
            <a:r>
              <a:rPr lang="en-US" dirty="0" smtClean="0">
                <a:solidFill>
                  <a:schemeClr val="tx1">
                    <a:lumMod val="95000"/>
                  </a:schemeClr>
                </a:solidFill>
                <a:latin typeface="Calisto MT" charset="0"/>
                <a:ea typeface="Calisto MT" charset="0"/>
                <a:cs typeface="Calisto MT" charset="0"/>
              </a:rPr>
              <a:t>2.500+ </a:t>
            </a:r>
            <a:r>
              <a:rPr lang="en-US" dirty="0" err="1" smtClean="0">
                <a:solidFill>
                  <a:schemeClr val="tx1">
                    <a:lumMod val="95000"/>
                  </a:schemeClr>
                </a:solidFill>
                <a:latin typeface="Calisto MT" charset="0"/>
                <a:ea typeface="Calisto MT" charset="0"/>
                <a:cs typeface="Calisto MT" charset="0"/>
              </a:rPr>
              <a:t>noder</a:t>
            </a:r>
            <a:r>
              <a:rPr lang="en-US" dirty="0" smtClean="0">
                <a:solidFill>
                  <a:schemeClr val="tx1">
                    <a:lumMod val="95000"/>
                  </a:schemeClr>
                </a:solidFill>
                <a:latin typeface="Calisto MT" charset="0"/>
                <a:ea typeface="Calisto MT" charset="0"/>
                <a:cs typeface="Calisto MT" charset="0"/>
              </a:rPr>
              <a:t> </a:t>
            </a:r>
            <a:r>
              <a:rPr lang="en-US" dirty="0" err="1" smtClean="0">
                <a:solidFill>
                  <a:schemeClr val="tx1">
                    <a:lumMod val="95000"/>
                  </a:schemeClr>
                </a:solidFill>
                <a:latin typeface="Calisto MT" charset="0"/>
                <a:ea typeface="Calisto MT" charset="0"/>
                <a:cs typeface="Calisto MT" charset="0"/>
              </a:rPr>
              <a:t>i</a:t>
            </a:r>
            <a:r>
              <a:rPr lang="en-US" dirty="0" smtClean="0">
                <a:solidFill>
                  <a:schemeClr val="tx1">
                    <a:lumMod val="95000"/>
                  </a:schemeClr>
                </a:solidFill>
                <a:latin typeface="Calisto MT" charset="0"/>
                <a:ea typeface="Calisto MT" charset="0"/>
                <a:cs typeface="Calisto MT" charset="0"/>
              </a:rPr>
              <a:t> </a:t>
            </a:r>
            <a:r>
              <a:rPr lang="en-US" dirty="0" err="1" smtClean="0">
                <a:solidFill>
                  <a:schemeClr val="tx1">
                    <a:lumMod val="95000"/>
                  </a:schemeClr>
                </a:solidFill>
                <a:latin typeface="Calisto MT" charset="0"/>
                <a:ea typeface="Calisto MT" charset="0"/>
                <a:cs typeface="Calisto MT" charset="0"/>
              </a:rPr>
              <a:t>produksjon</a:t>
            </a:r>
            <a:endParaRPr lang="en-US" dirty="0" smtClean="0">
              <a:solidFill>
                <a:schemeClr val="tx1">
                  <a:lumMod val="95000"/>
                </a:schemeClr>
              </a:solidFill>
              <a:latin typeface="Calisto MT" charset="0"/>
              <a:ea typeface="Calisto MT" charset="0"/>
              <a:cs typeface="Calisto MT" charset="0"/>
            </a:endParaRPr>
          </a:p>
          <a:p>
            <a:pPr marL="685800" indent="-685800" algn="l">
              <a:lnSpc>
                <a:spcPct val="150000"/>
              </a:lnSpc>
              <a:buFont typeface="Arial" charset="0"/>
              <a:buChar char="•"/>
            </a:pPr>
            <a:r>
              <a:rPr lang="en-US" dirty="0" err="1" smtClean="0">
                <a:solidFill>
                  <a:schemeClr val="tx1">
                    <a:lumMod val="95000"/>
                  </a:schemeClr>
                </a:solidFill>
                <a:latin typeface="Calisto MT" charset="0"/>
                <a:ea typeface="Calisto MT" charset="0"/>
                <a:cs typeface="Calisto MT" charset="0"/>
              </a:rPr>
              <a:t>Visningshistorikk</a:t>
            </a:r>
            <a:r>
              <a:rPr lang="en-US" dirty="0" smtClean="0">
                <a:solidFill>
                  <a:schemeClr val="tx1">
                    <a:lumMod val="95000"/>
                  </a:schemeClr>
                </a:solidFill>
                <a:latin typeface="Calisto MT" charset="0"/>
                <a:ea typeface="Calisto MT" charset="0"/>
                <a:cs typeface="Calisto MT" charset="0"/>
              </a:rPr>
              <a:t> </a:t>
            </a:r>
            <a:r>
              <a:rPr lang="en-US" dirty="0" err="1" smtClean="0">
                <a:solidFill>
                  <a:schemeClr val="tx1">
                    <a:lumMod val="95000"/>
                  </a:schemeClr>
                </a:solidFill>
                <a:latin typeface="Calisto MT" charset="0"/>
                <a:ea typeface="Calisto MT" charset="0"/>
                <a:cs typeface="Calisto MT" charset="0"/>
              </a:rPr>
              <a:t>m.m.</a:t>
            </a:r>
            <a:endParaRPr lang="en-US" dirty="0" smtClean="0">
              <a:solidFill>
                <a:schemeClr val="tx1">
                  <a:lumMod val="95000"/>
                </a:schemeClr>
              </a:solidFill>
              <a:latin typeface="Calisto MT" charset="0"/>
              <a:ea typeface="Calisto MT" charset="0"/>
              <a:cs typeface="Calisto MT" charset="0"/>
            </a:endParaRPr>
          </a:p>
          <a:p>
            <a:pPr marL="685800" indent="-685800" algn="l">
              <a:lnSpc>
                <a:spcPct val="150000"/>
              </a:lnSpc>
              <a:buFont typeface="Arial" charset="0"/>
              <a:buChar char="•"/>
            </a:pPr>
            <a:r>
              <a:rPr lang="en-US" dirty="0" smtClean="0">
                <a:solidFill>
                  <a:schemeClr val="tx1">
                    <a:lumMod val="95000"/>
                  </a:schemeClr>
                </a:solidFill>
                <a:latin typeface="Calisto MT" charset="0"/>
                <a:ea typeface="Calisto MT" charset="0"/>
                <a:cs typeface="Calisto MT" charset="0"/>
              </a:rPr>
              <a:t>En </a:t>
            </a:r>
            <a:r>
              <a:rPr lang="en-US" dirty="0" err="1" smtClean="0">
                <a:solidFill>
                  <a:schemeClr val="tx1">
                    <a:lumMod val="95000"/>
                  </a:schemeClr>
                </a:solidFill>
                <a:latin typeface="Calisto MT" charset="0"/>
                <a:ea typeface="Calisto MT" charset="0"/>
                <a:cs typeface="Calisto MT" charset="0"/>
              </a:rPr>
              <a:t>av</a:t>
            </a:r>
            <a:r>
              <a:rPr lang="en-US" dirty="0" smtClean="0">
                <a:solidFill>
                  <a:schemeClr val="tx1">
                    <a:lumMod val="95000"/>
                  </a:schemeClr>
                </a:solidFill>
                <a:latin typeface="Calisto MT" charset="0"/>
                <a:ea typeface="Calisto MT" charset="0"/>
                <a:cs typeface="Calisto MT" charset="0"/>
              </a:rPr>
              <a:t> de </a:t>
            </a:r>
            <a:r>
              <a:rPr lang="en-US" dirty="0" err="1" smtClean="0">
                <a:solidFill>
                  <a:schemeClr val="tx1">
                    <a:lumMod val="95000"/>
                  </a:schemeClr>
                </a:solidFill>
                <a:latin typeface="Calisto MT" charset="0"/>
                <a:ea typeface="Calisto MT" charset="0"/>
                <a:cs typeface="Calisto MT" charset="0"/>
              </a:rPr>
              <a:t>første</a:t>
            </a:r>
            <a:r>
              <a:rPr lang="en-US" dirty="0" smtClean="0">
                <a:solidFill>
                  <a:schemeClr val="tx1">
                    <a:lumMod val="95000"/>
                  </a:schemeClr>
                </a:solidFill>
                <a:latin typeface="Calisto MT" charset="0"/>
                <a:ea typeface="Calisto MT" charset="0"/>
                <a:cs typeface="Calisto MT" charset="0"/>
              </a:rPr>
              <a:t> store </a:t>
            </a:r>
            <a:r>
              <a:rPr lang="en-US" dirty="0" err="1" smtClean="0">
                <a:solidFill>
                  <a:schemeClr val="tx1">
                    <a:lumMod val="95000"/>
                  </a:schemeClr>
                </a:solidFill>
                <a:latin typeface="Calisto MT" charset="0"/>
                <a:ea typeface="Calisto MT" charset="0"/>
                <a:cs typeface="Calisto MT" charset="0"/>
              </a:rPr>
              <a:t>til</a:t>
            </a:r>
            <a:r>
              <a:rPr lang="en-US" dirty="0" smtClean="0">
                <a:solidFill>
                  <a:schemeClr val="tx1">
                    <a:lumMod val="95000"/>
                  </a:schemeClr>
                </a:solidFill>
                <a:latin typeface="Calisto MT" charset="0"/>
                <a:ea typeface="Calisto MT" charset="0"/>
                <a:cs typeface="Calisto MT" charset="0"/>
              </a:rPr>
              <a:t> </a:t>
            </a:r>
            <a:r>
              <a:rPr lang="en-US" dirty="0" err="1" smtClean="0">
                <a:solidFill>
                  <a:schemeClr val="tx1">
                    <a:lumMod val="95000"/>
                  </a:schemeClr>
                </a:solidFill>
                <a:latin typeface="Calisto MT" charset="0"/>
                <a:ea typeface="Calisto MT" charset="0"/>
                <a:cs typeface="Calisto MT" charset="0"/>
              </a:rPr>
              <a:t>å</a:t>
            </a:r>
            <a:r>
              <a:rPr lang="en-US" dirty="0" smtClean="0">
                <a:solidFill>
                  <a:schemeClr val="tx1">
                    <a:lumMod val="95000"/>
                  </a:schemeClr>
                </a:solidFill>
                <a:latin typeface="Calisto MT" charset="0"/>
                <a:ea typeface="Calisto MT" charset="0"/>
                <a:cs typeface="Calisto MT" charset="0"/>
              </a:rPr>
              <a:t> ta </a:t>
            </a:r>
            <a:r>
              <a:rPr lang="en-US" dirty="0" err="1" smtClean="0">
                <a:solidFill>
                  <a:schemeClr val="tx1">
                    <a:lumMod val="95000"/>
                  </a:schemeClr>
                </a:solidFill>
                <a:latin typeface="Calisto MT" charset="0"/>
                <a:ea typeface="Calisto MT" charset="0"/>
                <a:cs typeface="Calisto MT" charset="0"/>
              </a:rPr>
              <a:t>i</a:t>
            </a:r>
            <a:r>
              <a:rPr lang="en-US" dirty="0" smtClean="0">
                <a:solidFill>
                  <a:schemeClr val="tx1">
                    <a:lumMod val="95000"/>
                  </a:schemeClr>
                </a:solidFill>
                <a:latin typeface="Calisto MT" charset="0"/>
                <a:ea typeface="Calisto MT" charset="0"/>
                <a:cs typeface="Calisto MT" charset="0"/>
              </a:rPr>
              <a:t> </a:t>
            </a:r>
            <a:r>
              <a:rPr lang="en-US" dirty="0" err="1" smtClean="0">
                <a:solidFill>
                  <a:schemeClr val="tx1">
                    <a:lumMod val="95000"/>
                  </a:schemeClr>
                </a:solidFill>
                <a:latin typeface="Calisto MT" charset="0"/>
                <a:ea typeface="Calisto MT" charset="0"/>
                <a:cs typeface="Calisto MT" charset="0"/>
              </a:rPr>
              <a:t>bruk</a:t>
            </a:r>
            <a:endParaRPr lang="en-US" dirty="0" smtClean="0">
              <a:solidFill>
                <a:schemeClr val="tx1">
                  <a:lumMod val="95000"/>
                </a:schemeClr>
              </a:solidFill>
              <a:latin typeface="Calisto MT" charset="0"/>
              <a:ea typeface="Calisto MT" charset="0"/>
              <a:cs typeface="Calisto MT" charset="0"/>
            </a:endParaRPr>
          </a:p>
        </p:txBody>
      </p:sp>
    </p:spTree>
    <p:extLst>
      <p:ext uri="{BB962C8B-B14F-4D97-AF65-F5344CB8AC3E}">
        <p14:creationId xmlns:p14="http://schemas.microsoft.com/office/powerpoint/2010/main" val="765150953"/>
      </p:ext>
    </p:extLst>
  </p:cSld>
  <p:clrMapOvr>
    <a:masterClrMapping/>
  </p:clrMapOvr>
  <p:transition spd="med"/>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282828"/>
        </a:solidFill>
        <a:effectLst/>
      </p:bgPr>
    </p:bg>
    <p:spTree>
      <p:nvGrpSpPr>
        <p:cNvPr id="1" name=""/>
        <p:cNvGrpSpPr/>
        <p:nvPr/>
      </p:nvGrpSpPr>
      <p:grpSpPr>
        <a:xfrm>
          <a:off x="0" y="0"/>
          <a:ext cx="0" cy="0"/>
          <a:chOff x="0" y="0"/>
          <a:chExt cx="0" cy="0"/>
        </a:xfrm>
      </p:grpSpPr>
      <p:sp>
        <p:nvSpPr>
          <p:cNvPr id="5" name="TextBox 4"/>
          <p:cNvSpPr txBox="1"/>
          <p:nvPr/>
        </p:nvSpPr>
        <p:spPr>
          <a:xfrm>
            <a:off x="10752319" y="11736633"/>
            <a:ext cx="144334" cy="60593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algn="l"/>
            <a:endParaRPr kumimoji="0" sz="3000" b="0" i="0" u="none" strike="noStrike" cap="none" spc="0" normalizeH="0" baseline="0" dirty="0">
              <a:ln>
                <a:noFill/>
              </a:ln>
              <a:solidFill>
                <a:srgbClr val="FFFFFF"/>
              </a:solidFill>
              <a:effectLst/>
              <a:uFillTx/>
              <a:sym typeface="Conduit ITC Light"/>
            </a:endParaRPr>
          </a:p>
        </p:txBody>
      </p:sp>
      <p:sp>
        <p:nvSpPr>
          <p:cNvPr id="6" name="TextBox 5"/>
          <p:cNvSpPr txBox="1"/>
          <p:nvPr/>
        </p:nvSpPr>
        <p:spPr>
          <a:xfrm>
            <a:off x="10896653" y="12870489"/>
            <a:ext cx="6623251" cy="60593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algn="l"/>
            <a:r>
              <a:rPr lang="en-US" sz="3000" dirty="0">
                <a:latin typeface="Calibri" charset="0"/>
                <a:ea typeface="Calibri" charset="0"/>
                <a:cs typeface="Calibri" charset="0"/>
              </a:rPr>
              <a:t>https://</a:t>
            </a:r>
            <a:r>
              <a:rPr lang="en-US" sz="3000" dirty="0" err="1">
                <a:latin typeface="Calibri" charset="0"/>
                <a:ea typeface="Calibri" charset="0"/>
                <a:cs typeface="Calibri" charset="0"/>
              </a:rPr>
              <a:t>press.spotify.com</a:t>
            </a:r>
            <a:r>
              <a:rPr lang="en-US" sz="3000" dirty="0">
                <a:latin typeface="Calibri" charset="0"/>
                <a:ea typeface="Calibri" charset="0"/>
                <a:cs typeface="Calibri" charset="0"/>
              </a:rPr>
              <a:t>/</a:t>
            </a:r>
            <a:r>
              <a:rPr lang="en-US" sz="3000" dirty="0" err="1">
                <a:latin typeface="Calibri" charset="0"/>
                <a:ea typeface="Calibri" charset="0"/>
                <a:cs typeface="Calibri" charset="0"/>
              </a:rPr>
              <a:t>bo</a:t>
            </a:r>
            <a:r>
              <a:rPr lang="en-US" sz="3000" dirty="0">
                <a:latin typeface="Calibri" charset="0"/>
                <a:ea typeface="Calibri" charset="0"/>
                <a:cs typeface="Calibri" charset="0"/>
              </a:rPr>
              <a:t>/images/</a:t>
            </a:r>
            <a:endParaRPr kumimoji="0" sz="3000" b="0" i="0" u="none" strike="noStrike" cap="none" spc="0" normalizeH="0" baseline="0" dirty="0">
              <a:ln>
                <a:noFill/>
              </a:ln>
              <a:solidFill>
                <a:srgbClr val="FFFFFF"/>
              </a:solidFill>
              <a:effectLst/>
              <a:uFillTx/>
              <a:latin typeface="Calibri" charset="0"/>
              <a:ea typeface="Calibri" charset="0"/>
              <a:cs typeface="Calibri" charset="0"/>
              <a:sym typeface="Conduit ITC Light"/>
            </a:endParaRPr>
          </a:p>
        </p:txBody>
      </p:sp>
      <p:pic>
        <p:nvPicPr>
          <p:cNvPr id="4" name="Picture 3"/>
          <p:cNvPicPr>
            <a:picLocks noChangeAspect="1"/>
          </p:cNvPicPr>
          <p:nvPr/>
        </p:nvPicPr>
        <p:blipFill>
          <a:blip r:embed="rId3"/>
          <a:stretch>
            <a:fillRect/>
          </a:stretch>
        </p:blipFill>
        <p:spPr>
          <a:xfrm>
            <a:off x="9509760" y="870700"/>
            <a:ext cx="8010144" cy="2404400"/>
          </a:xfrm>
          <a:prstGeom prst="rect">
            <a:avLst/>
          </a:prstGeom>
        </p:spPr>
      </p:pic>
      <p:sp>
        <p:nvSpPr>
          <p:cNvPr id="7" name="TextBox 6"/>
          <p:cNvSpPr txBox="1"/>
          <p:nvPr/>
        </p:nvSpPr>
        <p:spPr>
          <a:xfrm>
            <a:off x="705854" y="4466038"/>
            <a:ext cx="17582146" cy="36067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t" anchorCtr="0">
            <a:spAutoFit/>
          </a:bodyPr>
          <a:lstStyle/>
          <a:p>
            <a:pPr marL="685800" indent="-685800" algn="l">
              <a:lnSpc>
                <a:spcPct val="150000"/>
              </a:lnSpc>
              <a:buFont typeface="Arial" charset="0"/>
              <a:buChar char="•"/>
            </a:pPr>
            <a:r>
              <a:rPr lang="en-US" dirty="0" smtClean="0">
                <a:solidFill>
                  <a:schemeClr val="tx1">
                    <a:lumMod val="95000"/>
                  </a:schemeClr>
                </a:solidFill>
                <a:latin typeface="Calisto MT" charset="0"/>
                <a:ea typeface="Calisto MT" charset="0"/>
                <a:cs typeface="Calisto MT" charset="0"/>
              </a:rPr>
              <a:t>500 – 1000 </a:t>
            </a:r>
            <a:r>
              <a:rPr lang="en-US" dirty="0" err="1" smtClean="0">
                <a:solidFill>
                  <a:schemeClr val="tx1">
                    <a:lumMod val="95000"/>
                  </a:schemeClr>
                </a:solidFill>
                <a:latin typeface="Calisto MT" charset="0"/>
                <a:ea typeface="Calisto MT" charset="0"/>
                <a:cs typeface="Calisto MT" charset="0"/>
              </a:rPr>
              <a:t>noder</a:t>
            </a:r>
            <a:r>
              <a:rPr lang="en-US" dirty="0" smtClean="0">
                <a:solidFill>
                  <a:schemeClr val="tx1">
                    <a:lumMod val="95000"/>
                  </a:schemeClr>
                </a:solidFill>
                <a:latin typeface="Calisto MT" charset="0"/>
                <a:ea typeface="Calisto MT" charset="0"/>
                <a:cs typeface="Calisto MT" charset="0"/>
              </a:rPr>
              <a:t> </a:t>
            </a:r>
            <a:r>
              <a:rPr lang="en-US" dirty="0" err="1" smtClean="0">
                <a:solidFill>
                  <a:schemeClr val="tx1">
                    <a:lumMod val="95000"/>
                  </a:schemeClr>
                </a:solidFill>
                <a:latin typeface="Calisto MT" charset="0"/>
                <a:ea typeface="Calisto MT" charset="0"/>
                <a:cs typeface="Calisto MT" charset="0"/>
              </a:rPr>
              <a:t>i</a:t>
            </a:r>
            <a:r>
              <a:rPr lang="en-US" dirty="0" smtClean="0">
                <a:solidFill>
                  <a:schemeClr val="tx1">
                    <a:lumMod val="95000"/>
                  </a:schemeClr>
                </a:solidFill>
                <a:latin typeface="Calisto MT" charset="0"/>
                <a:ea typeface="Calisto MT" charset="0"/>
                <a:cs typeface="Calisto MT" charset="0"/>
              </a:rPr>
              <a:t> </a:t>
            </a:r>
            <a:r>
              <a:rPr lang="en-US" dirty="0" err="1" smtClean="0">
                <a:solidFill>
                  <a:schemeClr val="tx1">
                    <a:lumMod val="95000"/>
                  </a:schemeClr>
                </a:solidFill>
                <a:latin typeface="Calisto MT" charset="0"/>
                <a:ea typeface="Calisto MT" charset="0"/>
                <a:cs typeface="Calisto MT" charset="0"/>
              </a:rPr>
              <a:t>produksjon</a:t>
            </a:r>
            <a:endParaRPr lang="en-US" dirty="0" smtClean="0">
              <a:solidFill>
                <a:schemeClr val="tx1">
                  <a:lumMod val="95000"/>
                </a:schemeClr>
              </a:solidFill>
              <a:latin typeface="Calisto MT" charset="0"/>
              <a:ea typeface="Calisto MT" charset="0"/>
              <a:cs typeface="Calisto MT" charset="0"/>
            </a:endParaRPr>
          </a:p>
          <a:p>
            <a:pPr marL="685800" indent="-685800" algn="l">
              <a:lnSpc>
                <a:spcPct val="150000"/>
              </a:lnSpc>
              <a:buFont typeface="Arial" charset="0"/>
              <a:buChar char="•"/>
            </a:pPr>
            <a:r>
              <a:rPr lang="en-US" dirty="0" smtClean="0">
                <a:solidFill>
                  <a:schemeClr val="tx1">
                    <a:lumMod val="95000"/>
                  </a:schemeClr>
                </a:solidFill>
                <a:latin typeface="Calisto MT" charset="0"/>
                <a:ea typeface="Calisto MT" charset="0"/>
                <a:cs typeface="Calisto MT" charset="0"/>
              </a:rPr>
              <a:t>Backend </a:t>
            </a:r>
            <a:r>
              <a:rPr lang="en-US" dirty="0" err="1" smtClean="0">
                <a:solidFill>
                  <a:schemeClr val="tx1">
                    <a:lumMod val="95000"/>
                  </a:schemeClr>
                </a:solidFill>
                <a:latin typeface="Calisto MT" charset="0"/>
                <a:ea typeface="Calisto MT" charset="0"/>
                <a:cs typeface="Calisto MT" charset="0"/>
              </a:rPr>
              <a:t>til</a:t>
            </a:r>
            <a:r>
              <a:rPr lang="en-US" dirty="0" smtClean="0">
                <a:solidFill>
                  <a:schemeClr val="tx1">
                    <a:lumMod val="95000"/>
                  </a:schemeClr>
                </a:solidFill>
                <a:latin typeface="Calisto MT" charset="0"/>
                <a:ea typeface="Calisto MT" charset="0"/>
                <a:cs typeface="Calisto MT" charset="0"/>
              </a:rPr>
              <a:t> mange </a:t>
            </a:r>
            <a:r>
              <a:rPr lang="en-US" dirty="0" err="1" smtClean="0">
                <a:solidFill>
                  <a:schemeClr val="tx1">
                    <a:lumMod val="95000"/>
                  </a:schemeClr>
                </a:solidFill>
                <a:latin typeface="Calisto MT" charset="0"/>
                <a:ea typeface="Calisto MT" charset="0"/>
                <a:cs typeface="Calisto MT" charset="0"/>
              </a:rPr>
              <a:t>tjenester</a:t>
            </a:r>
            <a:r>
              <a:rPr lang="en-US" dirty="0" smtClean="0">
                <a:solidFill>
                  <a:schemeClr val="tx1">
                    <a:lumMod val="95000"/>
                  </a:schemeClr>
                </a:solidFill>
                <a:latin typeface="Calisto MT" charset="0"/>
                <a:ea typeface="Calisto MT" charset="0"/>
                <a:cs typeface="Calisto MT" charset="0"/>
              </a:rPr>
              <a:t>: </a:t>
            </a:r>
            <a:r>
              <a:rPr lang="en-US" dirty="0" err="1" smtClean="0">
                <a:solidFill>
                  <a:schemeClr val="tx1">
                    <a:lumMod val="95000"/>
                  </a:schemeClr>
                </a:solidFill>
                <a:latin typeface="Calisto MT" charset="0"/>
                <a:ea typeface="Calisto MT" charset="0"/>
                <a:cs typeface="Calisto MT" charset="0"/>
              </a:rPr>
              <a:t>Spillelister</a:t>
            </a:r>
            <a:r>
              <a:rPr lang="en-US" dirty="0" smtClean="0">
                <a:solidFill>
                  <a:schemeClr val="tx1">
                    <a:lumMod val="95000"/>
                  </a:schemeClr>
                </a:solidFill>
                <a:latin typeface="Calisto MT" charset="0"/>
                <a:ea typeface="Calisto MT" charset="0"/>
                <a:cs typeface="Calisto MT" charset="0"/>
              </a:rPr>
              <a:t>, </a:t>
            </a:r>
            <a:r>
              <a:rPr lang="en-US" dirty="0" err="1" smtClean="0">
                <a:solidFill>
                  <a:schemeClr val="tx1">
                    <a:lumMod val="95000"/>
                  </a:schemeClr>
                </a:solidFill>
                <a:latin typeface="Calisto MT" charset="0"/>
                <a:ea typeface="Calisto MT" charset="0"/>
                <a:cs typeface="Calisto MT" charset="0"/>
              </a:rPr>
              <a:t>artister</a:t>
            </a:r>
            <a:r>
              <a:rPr lang="en-US" dirty="0" smtClean="0">
                <a:solidFill>
                  <a:schemeClr val="tx1">
                    <a:lumMod val="95000"/>
                  </a:schemeClr>
                </a:solidFill>
                <a:latin typeface="Calisto MT" charset="0"/>
                <a:ea typeface="Calisto MT" charset="0"/>
                <a:cs typeface="Calisto MT" charset="0"/>
              </a:rPr>
              <a:t> du </a:t>
            </a:r>
            <a:r>
              <a:rPr lang="en-US" dirty="0" err="1" smtClean="0">
                <a:solidFill>
                  <a:schemeClr val="tx1">
                    <a:lumMod val="95000"/>
                  </a:schemeClr>
                </a:solidFill>
                <a:latin typeface="Calisto MT" charset="0"/>
                <a:ea typeface="Calisto MT" charset="0"/>
                <a:cs typeface="Calisto MT" charset="0"/>
              </a:rPr>
              <a:t>følger</a:t>
            </a:r>
            <a:r>
              <a:rPr lang="en-US" dirty="0" smtClean="0">
                <a:solidFill>
                  <a:schemeClr val="tx1">
                    <a:lumMod val="95000"/>
                  </a:schemeClr>
                </a:solidFill>
                <a:latin typeface="Calisto MT" charset="0"/>
                <a:ea typeface="Calisto MT" charset="0"/>
                <a:cs typeface="Calisto MT" charset="0"/>
              </a:rPr>
              <a:t>, radio </a:t>
            </a:r>
            <a:r>
              <a:rPr lang="en-US" dirty="0" err="1" smtClean="0">
                <a:solidFill>
                  <a:schemeClr val="tx1">
                    <a:lumMod val="95000"/>
                  </a:schemeClr>
                </a:solidFill>
                <a:latin typeface="Calisto MT" charset="0"/>
                <a:ea typeface="Calisto MT" charset="0"/>
                <a:cs typeface="Calisto MT" charset="0"/>
              </a:rPr>
              <a:t>stasjoner</a:t>
            </a:r>
            <a:r>
              <a:rPr lang="en-US" dirty="0" smtClean="0">
                <a:solidFill>
                  <a:schemeClr val="tx1">
                    <a:lumMod val="95000"/>
                  </a:schemeClr>
                </a:solidFill>
                <a:latin typeface="Calisto MT" charset="0"/>
                <a:ea typeface="Calisto MT" charset="0"/>
                <a:cs typeface="Calisto MT" charset="0"/>
              </a:rPr>
              <a:t> </a:t>
            </a:r>
            <a:r>
              <a:rPr lang="en-US" dirty="0" err="1" smtClean="0">
                <a:solidFill>
                  <a:schemeClr val="tx1">
                    <a:lumMod val="95000"/>
                  </a:schemeClr>
                </a:solidFill>
                <a:latin typeface="Calisto MT" charset="0"/>
                <a:ea typeface="Calisto MT" charset="0"/>
                <a:cs typeface="Calisto MT" charset="0"/>
              </a:rPr>
              <a:t>m.fl</a:t>
            </a:r>
            <a:r>
              <a:rPr lang="en-US" dirty="0" smtClean="0">
                <a:solidFill>
                  <a:schemeClr val="tx1">
                    <a:lumMod val="95000"/>
                  </a:schemeClr>
                </a:solidFill>
                <a:latin typeface="Calisto MT" charset="0"/>
                <a:ea typeface="Calisto MT" charset="0"/>
                <a:cs typeface="Calisto MT" charset="0"/>
              </a:rPr>
              <a:t>.</a:t>
            </a:r>
            <a:endParaRPr lang="en-US" dirty="0" smtClean="0">
              <a:solidFill>
                <a:schemeClr val="tx1">
                  <a:lumMod val="95000"/>
                </a:schemeClr>
              </a:solidFill>
              <a:latin typeface="Calisto MT" charset="0"/>
              <a:ea typeface="Calisto MT" charset="0"/>
              <a:cs typeface="Calisto MT" charset="0"/>
            </a:endParaRPr>
          </a:p>
        </p:txBody>
      </p:sp>
    </p:spTree>
    <p:extLst>
      <p:ext uri="{BB962C8B-B14F-4D97-AF65-F5344CB8AC3E}">
        <p14:creationId xmlns:p14="http://schemas.microsoft.com/office/powerpoint/2010/main" val="963123762"/>
      </p:ext>
    </p:extLst>
  </p:cSld>
  <p:clrMapOvr>
    <a:masterClrMapping/>
  </p:clrMapOvr>
  <p:transition spd="med"/>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3679424" y="640080"/>
            <a:ext cx="3438144" cy="3438144"/>
          </a:xfrm>
          <a:prstGeom prst="rect">
            <a:avLst/>
          </a:prstGeom>
        </p:spPr>
      </p:pic>
      <p:sp>
        <p:nvSpPr>
          <p:cNvPr id="6" name="TextBox 5"/>
          <p:cNvSpPr txBox="1"/>
          <p:nvPr/>
        </p:nvSpPr>
        <p:spPr>
          <a:xfrm>
            <a:off x="705853" y="2359152"/>
            <a:ext cx="17582146" cy="937756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t" anchorCtr="0">
            <a:spAutoFit/>
          </a:bodyPr>
          <a:lstStyle/>
          <a:p>
            <a:pPr marL="685800" indent="-685800" algn="l">
              <a:lnSpc>
                <a:spcPct val="150000"/>
              </a:lnSpc>
              <a:buFont typeface="Arial" charset="0"/>
              <a:buChar char="•"/>
            </a:pPr>
            <a:r>
              <a:rPr lang="en-US" dirty="0" smtClean="0">
                <a:solidFill>
                  <a:schemeClr val="tx2">
                    <a:lumMod val="10000"/>
                  </a:schemeClr>
                </a:solidFill>
                <a:latin typeface="Calisto MT" charset="0"/>
                <a:ea typeface="Calisto MT" charset="0"/>
                <a:cs typeface="Calisto MT" charset="0"/>
              </a:rPr>
              <a:t>75.000+ </a:t>
            </a:r>
            <a:r>
              <a:rPr lang="en-US" dirty="0" err="1" smtClean="0">
                <a:solidFill>
                  <a:schemeClr val="tx2">
                    <a:lumMod val="10000"/>
                  </a:schemeClr>
                </a:solidFill>
                <a:latin typeface="Calisto MT" charset="0"/>
                <a:ea typeface="Calisto MT" charset="0"/>
                <a:cs typeface="Calisto MT" charset="0"/>
              </a:rPr>
              <a:t>noder</a:t>
            </a:r>
            <a:r>
              <a:rPr lang="en-US" dirty="0" smtClean="0">
                <a:solidFill>
                  <a:schemeClr val="tx2">
                    <a:lumMod val="10000"/>
                  </a:schemeClr>
                </a:solidFill>
                <a:latin typeface="Calisto MT" charset="0"/>
                <a:ea typeface="Calisto MT" charset="0"/>
                <a:cs typeface="Calisto MT" charset="0"/>
              </a:rPr>
              <a:t> </a:t>
            </a:r>
            <a:r>
              <a:rPr lang="en-US" dirty="0" err="1" smtClean="0">
                <a:solidFill>
                  <a:schemeClr val="tx2">
                    <a:lumMod val="10000"/>
                  </a:schemeClr>
                </a:solidFill>
                <a:latin typeface="Calisto MT" charset="0"/>
                <a:ea typeface="Calisto MT" charset="0"/>
                <a:cs typeface="Calisto MT" charset="0"/>
              </a:rPr>
              <a:t>i</a:t>
            </a:r>
            <a:r>
              <a:rPr lang="en-US" dirty="0" smtClean="0">
                <a:solidFill>
                  <a:schemeClr val="tx2">
                    <a:lumMod val="10000"/>
                  </a:schemeClr>
                </a:solidFill>
                <a:latin typeface="Calisto MT" charset="0"/>
                <a:ea typeface="Calisto MT" charset="0"/>
                <a:cs typeface="Calisto MT" charset="0"/>
              </a:rPr>
              <a:t> </a:t>
            </a:r>
            <a:r>
              <a:rPr lang="en-US" dirty="0" err="1" smtClean="0">
                <a:solidFill>
                  <a:schemeClr val="tx2">
                    <a:lumMod val="10000"/>
                  </a:schemeClr>
                </a:solidFill>
                <a:latin typeface="Calisto MT" charset="0"/>
                <a:ea typeface="Calisto MT" charset="0"/>
                <a:cs typeface="Calisto MT" charset="0"/>
              </a:rPr>
              <a:t>produksjon</a:t>
            </a:r>
            <a:r>
              <a:rPr lang="en-US" dirty="0" smtClean="0">
                <a:solidFill>
                  <a:schemeClr val="tx2">
                    <a:lumMod val="10000"/>
                  </a:schemeClr>
                </a:solidFill>
                <a:latin typeface="Calisto MT" charset="0"/>
                <a:ea typeface="Calisto MT" charset="0"/>
                <a:cs typeface="Calisto MT" charset="0"/>
              </a:rPr>
              <a:t> (September 2014)</a:t>
            </a:r>
          </a:p>
          <a:p>
            <a:pPr marL="685800" indent="-685800" algn="l">
              <a:lnSpc>
                <a:spcPct val="150000"/>
              </a:lnSpc>
              <a:buFont typeface="Arial" charset="0"/>
              <a:buChar char="•"/>
            </a:pPr>
            <a:r>
              <a:rPr lang="en-US" dirty="0" smtClean="0">
                <a:solidFill>
                  <a:schemeClr val="tx2">
                    <a:lumMod val="10000"/>
                  </a:schemeClr>
                </a:solidFill>
                <a:latin typeface="Calisto MT" charset="0"/>
                <a:ea typeface="Calisto MT" charset="0"/>
                <a:cs typeface="Calisto MT" charset="0"/>
              </a:rPr>
              <a:t>10 Petabyte ++ </a:t>
            </a:r>
          </a:p>
          <a:p>
            <a:pPr marL="685800" indent="-685800" algn="l">
              <a:lnSpc>
                <a:spcPct val="150000"/>
              </a:lnSpc>
              <a:buFont typeface="Arial" charset="0"/>
              <a:buChar char="•"/>
            </a:pPr>
            <a:r>
              <a:rPr lang="en-US" dirty="0" err="1" smtClean="0">
                <a:solidFill>
                  <a:schemeClr val="tx2">
                    <a:lumMod val="10000"/>
                  </a:schemeClr>
                </a:solidFill>
                <a:latin typeface="Calisto MT" charset="0"/>
                <a:ea typeface="Calisto MT" charset="0"/>
                <a:cs typeface="Calisto MT" charset="0"/>
              </a:rPr>
              <a:t>Millioner</a:t>
            </a:r>
            <a:r>
              <a:rPr lang="en-US" dirty="0" smtClean="0">
                <a:solidFill>
                  <a:schemeClr val="tx2">
                    <a:lumMod val="10000"/>
                  </a:schemeClr>
                </a:solidFill>
                <a:latin typeface="Calisto MT" charset="0"/>
                <a:ea typeface="Calisto MT" charset="0"/>
                <a:cs typeface="Calisto MT" charset="0"/>
              </a:rPr>
              <a:t> </a:t>
            </a:r>
            <a:r>
              <a:rPr lang="en-US" dirty="0" err="1" smtClean="0">
                <a:solidFill>
                  <a:schemeClr val="tx2">
                    <a:lumMod val="10000"/>
                  </a:schemeClr>
                </a:solidFill>
                <a:latin typeface="Calisto MT" charset="0"/>
                <a:ea typeface="Calisto MT" charset="0"/>
                <a:cs typeface="Calisto MT" charset="0"/>
              </a:rPr>
              <a:t>av</a:t>
            </a:r>
            <a:r>
              <a:rPr lang="en-US" dirty="0" smtClean="0">
                <a:solidFill>
                  <a:schemeClr val="tx2">
                    <a:lumMod val="10000"/>
                  </a:schemeClr>
                </a:solidFill>
                <a:latin typeface="Calisto MT" charset="0"/>
                <a:ea typeface="Calisto MT" charset="0"/>
                <a:cs typeface="Calisto MT" charset="0"/>
              </a:rPr>
              <a:t> ops/sec</a:t>
            </a:r>
          </a:p>
          <a:p>
            <a:pPr marL="685800" indent="-685800" algn="l">
              <a:lnSpc>
                <a:spcPct val="150000"/>
              </a:lnSpc>
              <a:buFont typeface="Arial" charset="0"/>
              <a:buChar char="•"/>
            </a:pPr>
            <a:r>
              <a:rPr lang="en-US" dirty="0" smtClean="0">
                <a:solidFill>
                  <a:schemeClr val="tx2">
                    <a:lumMod val="10000"/>
                  </a:schemeClr>
                </a:solidFill>
                <a:latin typeface="Calisto MT" charset="0"/>
                <a:ea typeface="Calisto MT" charset="0"/>
                <a:cs typeface="Calisto MT" charset="0"/>
              </a:rPr>
              <a:t>1.000+ per cluster</a:t>
            </a:r>
          </a:p>
          <a:p>
            <a:pPr marL="685800" indent="-685800" algn="l">
              <a:lnSpc>
                <a:spcPct val="150000"/>
              </a:lnSpc>
              <a:buFont typeface="Arial" charset="0"/>
              <a:buChar char="•"/>
            </a:pPr>
            <a:r>
              <a:rPr lang="en-US" dirty="0" err="1" smtClean="0">
                <a:solidFill>
                  <a:schemeClr val="tx2">
                    <a:lumMod val="10000"/>
                  </a:schemeClr>
                </a:solidFill>
                <a:latin typeface="Calisto MT" charset="0"/>
                <a:ea typeface="Calisto MT" charset="0"/>
                <a:cs typeface="Calisto MT" charset="0"/>
              </a:rPr>
              <a:t>Stille</a:t>
            </a:r>
            <a:r>
              <a:rPr lang="en-US" dirty="0" smtClean="0">
                <a:solidFill>
                  <a:schemeClr val="tx2">
                    <a:lumMod val="10000"/>
                  </a:schemeClr>
                </a:solidFill>
                <a:latin typeface="Calisto MT" charset="0"/>
                <a:ea typeface="Calisto MT" charset="0"/>
                <a:cs typeface="Calisto MT" charset="0"/>
              </a:rPr>
              <a:t> om </a:t>
            </a:r>
            <a:r>
              <a:rPr lang="en-US" dirty="0" err="1" smtClean="0">
                <a:solidFill>
                  <a:schemeClr val="tx2">
                    <a:lumMod val="10000"/>
                  </a:schemeClr>
                </a:solidFill>
                <a:latin typeface="Calisto MT" charset="0"/>
                <a:ea typeface="Calisto MT" charset="0"/>
                <a:cs typeface="Calisto MT" charset="0"/>
              </a:rPr>
              <a:t>bruken</a:t>
            </a:r>
            <a:endParaRPr lang="en-US" dirty="0" smtClean="0">
              <a:solidFill>
                <a:schemeClr val="tx2">
                  <a:lumMod val="10000"/>
                </a:schemeClr>
              </a:solidFill>
              <a:latin typeface="Calisto MT" charset="0"/>
              <a:ea typeface="Calisto MT" charset="0"/>
              <a:cs typeface="Calisto MT" charset="0"/>
            </a:endParaRPr>
          </a:p>
          <a:p>
            <a:pPr marL="685800" indent="-685800" algn="l">
              <a:lnSpc>
                <a:spcPct val="150000"/>
              </a:lnSpc>
              <a:buFont typeface="Arial" charset="0"/>
              <a:buChar char="•"/>
            </a:pPr>
            <a:r>
              <a:rPr lang="en-US" dirty="0" err="1" smtClean="0">
                <a:solidFill>
                  <a:schemeClr val="tx2">
                    <a:lumMod val="10000"/>
                  </a:schemeClr>
                </a:solidFill>
                <a:latin typeface="Calisto MT" charset="0"/>
                <a:ea typeface="Calisto MT" charset="0"/>
                <a:cs typeface="Calisto MT" charset="0"/>
              </a:rPr>
              <a:t>Basert</a:t>
            </a:r>
            <a:r>
              <a:rPr lang="en-US" dirty="0" smtClean="0">
                <a:solidFill>
                  <a:schemeClr val="tx2">
                    <a:lumMod val="10000"/>
                  </a:schemeClr>
                </a:solidFill>
                <a:latin typeface="Calisto MT" charset="0"/>
                <a:ea typeface="Calisto MT" charset="0"/>
                <a:cs typeface="Calisto MT" charset="0"/>
              </a:rPr>
              <a:t> </a:t>
            </a:r>
            <a:r>
              <a:rPr lang="en-US" dirty="0" err="1" smtClean="0">
                <a:solidFill>
                  <a:schemeClr val="tx2">
                    <a:lumMod val="10000"/>
                  </a:schemeClr>
                </a:solidFill>
                <a:latin typeface="Calisto MT" charset="0"/>
                <a:ea typeface="Calisto MT" charset="0"/>
                <a:cs typeface="Calisto MT" charset="0"/>
              </a:rPr>
              <a:t>på</a:t>
            </a:r>
            <a:r>
              <a:rPr lang="en-US" dirty="0" smtClean="0">
                <a:solidFill>
                  <a:schemeClr val="tx2">
                    <a:lumMod val="10000"/>
                  </a:schemeClr>
                </a:solidFill>
                <a:latin typeface="Calisto MT" charset="0"/>
                <a:ea typeface="Calisto MT" charset="0"/>
                <a:cs typeface="Calisto MT" charset="0"/>
              </a:rPr>
              <a:t> job listings (Maps, </a:t>
            </a:r>
            <a:r>
              <a:rPr lang="en-US" dirty="0" err="1" smtClean="0">
                <a:solidFill>
                  <a:schemeClr val="tx2">
                    <a:lumMod val="10000"/>
                  </a:schemeClr>
                </a:solidFill>
                <a:latin typeface="Calisto MT" charset="0"/>
                <a:ea typeface="Calisto MT" charset="0"/>
                <a:cs typeface="Calisto MT" charset="0"/>
              </a:rPr>
              <a:t>iAd</a:t>
            </a:r>
            <a:r>
              <a:rPr lang="en-US" dirty="0" smtClean="0">
                <a:solidFill>
                  <a:schemeClr val="tx2">
                    <a:lumMod val="10000"/>
                  </a:schemeClr>
                </a:solidFill>
                <a:latin typeface="Calisto MT" charset="0"/>
                <a:ea typeface="Calisto MT" charset="0"/>
                <a:cs typeface="Calisto MT" charset="0"/>
              </a:rPr>
              <a:t>, iCloud, iTunes ++)</a:t>
            </a:r>
          </a:p>
          <a:p>
            <a:pPr marL="685800" indent="-685800" algn="l">
              <a:lnSpc>
                <a:spcPct val="150000"/>
              </a:lnSpc>
              <a:buFont typeface="Arial" charset="0"/>
              <a:buChar char="•"/>
            </a:pPr>
            <a:r>
              <a:rPr lang="en-US" dirty="0" err="1" smtClean="0">
                <a:solidFill>
                  <a:schemeClr val="tx2">
                    <a:lumMod val="10000"/>
                  </a:schemeClr>
                </a:solidFill>
                <a:latin typeface="Calisto MT" charset="0"/>
                <a:ea typeface="Calisto MT" charset="0"/>
                <a:cs typeface="Calisto MT" charset="0"/>
              </a:rPr>
              <a:t>Muligens</a:t>
            </a:r>
            <a:r>
              <a:rPr lang="en-US" dirty="0" smtClean="0">
                <a:solidFill>
                  <a:schemeClr val="tx2">
                    <a:lumMod val="10000"/>
                  </a:schemeClr>
                </a:solidFill>
                <a:latin typeface="Calisto MT" charset="0"/>
                <a:ea typeface="Calisto MT" charset="0"/>
                <a:cs typeface="Calisto MT" charset="0"/>
              </a:rPr>
              <a:t> </a:t>
            </a:r>
            <a:r>
              <a:rPr lang="en-US" dirty="0" err="1" smtClean="0">
                <a:solidFill>
                  <a:schemeClr val="tx2">
                    <a:lumMod val="10000"/>
                  </a:schemeClr>
                </a:solidFill>
                <a:latin typeface="Calisto MT" charset="0"/>
                <a:ea typeface="Calisto MT" charset="0"/>
                <a:cs typeface="Calisto MT" charset="0"/>
              </a:rPr>
              <a:t>iMessage</a:t>
            </a:r>
            <a:r>
              <a:rPr lang="en-US" dirty="0" smtClean="0">
                <a:solidFill>
                  <a:schemeClr val="tx2">
                    <a:lumMod val="10000"/>
                  </a:schemeClr>
                </a:solidFill>
                <a:latin typeface="Calisto MT" charset="0"/>
                <a:ea typeface="Calisto MT" charset="0"/>
                <a:cs typeface="Calisto MT" charset="0"/>
              </a:rPr>
              <a:t> </a:t>
            </a:r>
            <a:r>
              <a:rPr lang="en-US" dirty="0" err="1" smtClean="0">
                <a:solidFill>
                  <a:schemeClr val="tx2">
                    <a:lumMod val="10000"/>
                  </a:schemeClr>
                </a:solidFill>
                <a:latin typeface="Calisto MT" charset="0"/>
                <a:ea typeface="Calisto MT" charset="0"/>
                <a:cs typeface="Calisto MT" charset="0"/>
              </a:rPr>
              <a:t>pga</a:t>
            </a:r>
            <a:r>
              <a:rPr lang="en-US" dirty="0" smtClean="0">
                <a:solidFill>
                  <a:schemeClr val="tx2">
                    <a:lumMod val="10000"/>
                  </a:schemeClr>
                </a:solidFill>
                <a:latin typeface="Calisto MT" charset="0"/>
                <a:ea typeface="Calisto MT" charset="0"/>
                <a:cs typeface="Calisto MT" charset="0"/>
              </a:rPr>
              <a:t> </a:t>
            </a:r>
            <a:r>
              <a:rPr lang="en-US" dirty="0" err="1" smtClean="0">
                <a:solidFill>
                  <a:schemeClr val="tx2">
                    <a:lumMod val="10000"/>
                  </a:schemeClr>
                </a:solidFill>
                <a:latin typeface="Calisto MT" charset="0"/>
                <a:ea typeface="Calisto MT" charset="0"/>
                <a:cs typeface="Calisto MT" charset="0"/>
              </a:rPr>
              <a:t>workloaden</a:t>
            </a:r>
            <a:endParaRPr lang="en-US" dirty="0" smtClean="0">
              <a:solidFill>
                <a:schemeClr val="tx2">
                  <a:lumMod val="10000"/>
                </a:schemeClr>
              </a:solidFill>
              <a:latin typeface="Calisto MT" charset="0"/>
              <a:ea typeface="Calisto MT" charset="0"/>
              <a:cs typeface="Calisto MT" charset="0"/>
            </a:endParaRPr>
          </a:p>
          <a:p>
            <a:pPr marL="685800" indent="-685800" algn="l">
              <a:lnSpc>
                <a:spcPct val="150000"/>
              </a:lnSpc>
              <a:buFont typeface="Arial" charset="0"/>
              <a:buChar char="•"/>
            </a:pPr>
            <a:r>
              <a:rPr lang="en-US" dirty="0" err="1" smtClean="0">
                <a:solidFill>
                  <a:schemeClr val="tx2">
                    <a:lumMod val="10000"/>
                  </a:schemeClr>
                </a:solidFill>
                <a:latin typeface="Calisto MT" charset="0"/>
                <a:ea typeface="Calisto MT" charset="0"/>
                <a:cs typeface="Calisto MT" charset="0"/>
              </a:rPr>
              <a:t>Dominerede</a:t>
            </a:r>
            <a:r>
              <a:rPr lang="en-US" dirty="0" smtClean="0">
                <a:solidFill>
                  <a:schemeClr val="tx2">
                    <a:lumMod val="10000"/>
                  </a:schemeClr>
                </a:solidFill>
                <a:latin typeface="Calisto MT" charset="0"/>
                <a:ea typeface="Calisto MT" charset="0"/>
                <a:cs typeface="Calisto MT" charset="0"/>
              </a:rPr>
              <a:t> DB </a:t>
            </a:r>
            <a:r>
              <a:rPr lang="en-US" dirty="0" err="1" smtClean="0">
                <a:solidFill>
                  <a:schemeClr val="tx2">
                    <a:lumMod val="10000"/>
                  </a:schemeClr>
                </a:solidFill>
                <a:latin typeface="Calisto MT" charset="0"/>
                <a:ea typeface="Calisto MT" charset="0"/>
                <a:cs typeface="Calisto MT" charset="0"/>
              </a:rPr>
              <a:t>basert</a:t>
            </a:r>
            <a:r>
              <a:rPr lang="en-US" dirty="0" smtClean="0">
                <a:solidFill>
                  <a:schemeClr val="tx2">
                    <a:lumMod val="10000"/>
                  </a:schemeClr>
                </a:solidFill>
                <a:latin typeface="Calisto MT" charset="0"/>
                <a:ea typeface="Calisto MT" charset="0"/>
                <a:cs typeface="Calisto MT" charset="0"/>
              </a:rPr>
              <a:t> </a:t>
            </a:r>
            <a:r>
              <a:rPr lang="en-US" dirty="0" err="1" smtClean="0">
                <a:solidFill>
                  <a:schemeClr val="tx2">
                    <a:lumMod val="10000"/>
                  </a:schemeClr>
                </a:solidFill>
                <a:latin typeface="Calisto MT" charset="0"/>
                <a:ea typeface="Calisto MT" charset="0"/>
                <a:cs typeface="Calisto MT" charset="0"/>
              </a:rPr>
              <a:t>på</a:t>
            </a:r>
            <a:r>
              <a:rPr lang="en-US" dirty="0" smtClean="0">
                <a:solidFill>
                  <a:schemeClr val="tx2">
                    <a:lumMod val="10000"/>
                  </a:schemeClr>
                </a:solidFill>
                <a:latin typeface="Calisto MT" charset="0"/>
                <a:ea typeface="Calisto MT" charset="0"/>
                <a:cs typeface="Calisto MT" charset="0"/>
              </a:rPr>
              <a:t> job listing</a:t>
            </a:r>
            <a:endParaRPr lang="en-US" dirty="0" smtClean="0">
              <a:solidFill>
                <a:schemeClr val="tx2">
                  <a:lumMod val="10000"/>
                </a:schemeClr>
              </a:solidFill>
              <a:latin typeface="Calisto MT" charset="0"/>
              <a:ea typeface="Calisto MT" charset="0"/>
              <a:cs typeface="Calisto MT" charset="0"/>
            </a:endParaRPr>
          </a:p>
        </p:txBody>
      </p:sp>
      <p:sp>
        <p:nvSpPr>
          <p:cNvPr id="7" name="TextBox 6"/>
          <p:cNvSpPr txBox="1"/>
          <p:nvPr/>
        </p:nvSpPr>
        <p:spPr>
          <a:xfrm>
            <a:off x="1279934" y="12809528"/>
            <a:ext cx="16433985" cy="60593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r>
              <a:rPr lang="en-US" sz="3000" dirty="0">
                <a:solidFill>
                  <a:schemeClr val="tx2">
                    <a:lumMod val="10000"/>
                  </a:schemeClr>
                </a:solidFill>
                <a:latin typeface="Calibri" charset="0"/>
                <a:ea typeface="Calibri" charset="0"/>
                <a:cs typeface="Calibri" charset="0"/>
              </a:rPr>
              <a:t>http://</a:t>
            </a:r>
            <a:r>
              <a:rPr lang="en-US" sz="3000" dirty="0" err="1">
                <a:solidFill>
                  <a:schemeClr val="tx2">
                    <a:lumMod val="10000"/>
                  </a:schemeClr>
                </a:solidFill>
                <a:latin typeface="Calibri" charset="0"/>
                <a:ea typeface="Calibri" charset="0"/>
                <a:cs typeface="Calibri" charset="0"/>
              </a:rPr>
              <a:t>www.apple.com</a:t>
            </a:r>
            <a:r>
              <a:rPr lang="en-US" sz="3000" dirty="0">
                <a:solidFill>
                  <a:schemeClr val="tx2">
                    <a:lumMod val="10000"/>
                  </a:schemeClr>
                </a:solidFill>
                <a:latin typeface="Calibri" charset="0"/>
                <a:ea typeface="Calibri" charset="0"/>
                <a:cs typeface="Calibri" charset="0"/>
              </a:rPr>
              <a:t>/ac/</a:t>
            </a:r>
            <a:r>
              <a:rPr lang="en-US" sz="3000" dirty="0" err="1">
                <a:solidFill>
                  <a:schemeClr val="tx2">
                    <a:lumMod val="10000"/>
                  </a:schemeClr>
                </a:solidFill>
                <a:latin typeface="Calibri" charset="0"/>
                <a:ea typeface="Calibri" charset="0"/>
                <a:cs typeface="Calibri" charset="0"/>
              </a:rPr>
              <a:t>globalnav</a:t>
            </a:r>
            <a:r>
              <a:rPr lang="en-US" sz="3000" dirty="0">
                <a:solidFill>
                  <a:schemeClr val="tx2">
                    <a:lumMod val="10000"/>
                  </a:schemeClr>
                </a:solidFill>
                <a:latin typeface="Calibri" charset="0"/>
                <a:ea typeface="Calibri" charset="0"/>
                <a:cs typeface="Calibri" charset="0"/>
              </a:rPr>
              <a:t>/2.0/</a:t>
            </a:r>
            <a:r>
              <a:rPr lang="en-US" sz="3000" dirty="0" err="1">
                <a:solidFill>
                  <a:schemeClr val="tx2">
                    <a:lumMod val="10000"/>
                  </a:schemeClr>
                </a:solidFill>
                <a:latin typeface="Calibri" charset="0"/>
                <a:ea typeface="Calibri" charset="0"/>
                <a:cs typeface="Calibri" charset="0"/>
              </a:rPr>
              <a:t>en_US</a:t>
            </a:r>
            <a:r>
              <a:rPr lang="en-US" sz="3000" dirty="0">
                <a:solidFill>
                  <a:schemeClr val="tx2">
                    <a:lumMod val="10000"/>
                  </a:schemeClr>
                </a:solidFill>
                <a:latin typeface="Calibri" charset="0"/>
                <a:ea typeface="Calibri" charset="0"/>
                <a:cs typeface="Calibri" charset="0"/>
              </a:rPr>
              <a:t>/images/ac-</a:t>
            </a:r>
            <a:r>
              <a:rPr lang="en-US" sz="3000" dirty="0" err="1">
                <a:solidFill>
                  <a:schemeClr val="tx2">
                    <a:lumMod val="10000"/>
                  </a:schemeClr>
                </a:solidFill>
                <a:latin typeface="Calibri" charset="0"/>
                <a:ea typeface="Calibri" charset="0"/>
                <a:cs typeface="Calibri" charset="0"/>
              </a:rPr>
              <a:t>globalnav</a:t>
            </a:r>
            <a:r>
              <a:rPr lang="en-US" sz="3000" dirty="0">
                <a:solidFill>
                  <a:schemeClr val="tx2">
                    <a:lumMod val="10000"/>
                  </a:schemeClr>
                </a:solidFill>
                <a:latin typeface="Calibri" charset="0"/>
                <a:ea typeface="Calibri" charset="0"/>
                <a:cs typeface="Calibri" charset="0"/>
              </a:rPr>
              <a:t>/</a:t>
            </a:r>
            <a:r>
              <a:rPr lang="en-US" sz="3000" dirty="0" err="1">
                <a:solidFill>
                  <a:schemeClr val="tx2">
                    <a:lumMod val="10000"/>
                  </a:schemeClr>
                </a:solidFill>
                <a:latin typeface="Calibri" charset="0"/>
                <a:ea typeface="Calibri" charset="0"/>
                <a:cs typeface="Calibri" charset="0"/>
              </a:rPr>
              <a:t>globalnav</a:t>
            </a:r>
            <a:r>
              <a:rPr lang="en-US" sz="3000" dirty="0">
                <a:solidFill>
                  <a:schemeClr val="tx2">
                    <a:lumMod val="10000"/>
                  </a:schemeClr>
                </a:solidFill>
                <a:latin typeface="Calibri" charset="0"/>
                <a:ea typeface="Calibri" charset="0"/>
                <a:cs typeface="Calibri" charset="0"/>
              </a:rPr>
              <a:t>/apple/</a:t>
            </a:r>
            <a:r>
              <a:rPr lang="en-US" sz="3000" dirty="0" err="1">
                <a:solidFill>
                  <a:schemeClr val="tx2">
                    <a:lumMod val="10000"/>
                  </a:schemeClr>
                </a:solidFill>
                <a:latin typeface="Calibri" charset="0"/>
                <a:ea typeface="Calibri" charset="0"/>
                <a:cs typeface="Calibri" charset="0"/>
              </a:rPr>
              <a:t>image_large.svg</a:t>
            </a:r>
            <a:endParaRPr kumimoji="0" lang="en-US" sz="3000" b="0" i="0" u="none" strike="noStrike" cap="none" spc="0" normalizeH="0" baseline="0" dirty="0">
              <a:ln>
                <a:noFill/>
              </a:ln>
              <a:solidFill>
                <a:schemeClr val="tx2">
                  <a:lumMod val="10000"/>
                </a:schemeClr>
              </a:solidFill>
              <a:effectLst/>
              <a:uFillTx/>
              <a:latin typeface="Calibri" charset="0"/>
              <a:ea typeface="Calibri" charset="0"/>
              <a:cs typeface="Calibri" charset="0"/>
              <a:sym typeface="Conduit ITC Light"/>
            </a:endParaRPr>
          </a:p>
        </p:txBody>
      </p:sp>
    </p:spTree>
    <p:extLst>
      <p:ext uri="{BB962C8B-B14F-4D97-AF65-F5344CB8AC3E}">
        <p14:creationId xmlns:p14="http://schemas.microsoft.com/office/powerpoint/2010/main" val="1072157814"/>
      </p:ext>
    </p:extLst>
  </p:cSld>
  <p:clrMapOvr>
    <a:masterClrMapping/>
  </p:clrMapOvr>
  <p:transition spd="med"/>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282828"/>
        </a:solidFill>
        <a:effectLst/>
      </p:bgPr>
    </p:bg>
    <p:spTree>
      <p:nvGrpSpPr>
        <p:cNvPr id="1" name=""/>
        <p:cNvGrpSpPr/>
        <p:nvPr/>
      </p:nvGrpSpPr>
      <p:grpSpPr>
        <a:xfrm>
          <a:off x="0" y="0"/>
          <a:ext cx="0" cy="0"/>
          <a:chOff x="0" y="0"/>
          <a:chExt cx="0" cy="0"/>
        </a:xfrm>
      </p:grpSpPr>
      <p:sp>
        <p:nvSpPr>
          <p:cNvPr id="119" name="Shape 119"/>
          <p:cNvSpPr/>
          <p:nvPr/>
        </p:nvSpPr>
        <p:spPr>
          <a:xfrm>
            <a:off x="329184" y="3574077"/>
            <a:ext cx="17739360" cy="5684247"/>
          </a:xfrm>
          <a:prstGeom prst="rect">
            <a:avLst/>
          </a:prstGeom>
          <a:ln w="12700">
            <a:miter lim="400000"/>
          </a:ln>
          <a:extLst>
            <a:ext uri="{C572A759-6A51-4108-AA02-DFA0A04FC94B}">
              <ma14:wrappingTextBoxFlag xmlns:ma14="http://schemas.microsoft.com/office/mac/drawingml/2011/main" val="1"/>
            </a:ext>
          </a:extLst>
        </p:spPr>
        <p:txBody>
          <a:bodyPr wrap="square" lIns="71437" tIns="71437" rIns="71437" bIns="71437" anchor="ctr">
            <a:spAutoFit/>
          </a:bodyPr>
          <a:lstStyle/>
          <a:p>
            <a:pPr>
              <a:defRPr sz="20000">
                <a:solidFill>
                  <a:srgbClr val="3EC7C0"/>
                </a:solidFill>
              </a:defRPr>
            </a:pPr>
            <a:r>
              <a:rPr lang="nb-NO" sz="16000" b="1" dirty="0" smtClean="0">
                <a:solidFill>
                  <a:schemeClr val="bg1"/>
                </a:solidFill>
                <a:latin typeface="Calibri" charset="0"/>
                <a:ea typeface="Calibri" charset="0"/>
                <a:cs typeface="Calibri" charset="0"/>
              </a:rPr>
              <a:t>Ikke kun for</a:t>
            </a:r>
            <a:r>
              <a:rPr lang="nb-NO" sz="20000" b="1" dirty="0" smtClean="0">
                <a:solidFill>
                  <a:srgbClr val="17BDB4"/>
                </a:solidFill>
                <a:latin typeface="Calibri" charset="0"/>
                <a:ea typeface="Calibri" charset="0"/>
                <a:cs typeface="Calibri" charset="0"/>
              </a:rPr>
              <a:t/>
            </a:r>
            <a:br>
              <a:rPr lang="nb-NO" sz="20000" b="1" dirty="0" smtClean="0">
                <a:solidFill>
                  <a:srgbClr val="17BDB4"/>
                </a:solidFill>
                <a:latin typeface="Calibri" charset="0"/>
                <a:ea typeface="Calibri" charset="0"/>
                <a:cs typeface="Calibri" charset="0"/>
              </a:rPr>
            </a:br>
            <a:r>
              <a:rPr lang="nb-NO" sz="20000" b="1" dirty="0" smtClean="0">
                <a:solidFill>
                  <a:srgbClr val="17BDB4"/>
                </a:solidFill>
                <a:latin typeface="Calibri" charset="0"/>
                <a:ea typeface="Calibri" charset="0"/>
                <a:cs typeface="Calibri" charset="0"/>
              </a:rPr>
              <a:t>Stor skala</a:t>
            </a:r>
            <a:endParaRPr lang="nb-NO" sz="20000" b="1" dirty="0">
              <a:solidFill>
                <a:schemeClr val="tx1">
                  <a:lumMod val="95000"/>
                </a:schemeClr>
              </a:solidFill>
              <a:latin typeface="Calibri" charset="0"/>
              <a:ea typeface="Calibri" charset="0"/>
              <a:cs typeface="Calibri" charset="0"/>
            </a:endParaRPr>
          </a:p>
        </p:txBody>
      </p:sp>
    </p:spTree>
    <p:extLst>
      <p:ext uri="{BB962C8B-B14F-4D97-AF65-F5344CB8AC3E}">
        <p14:creationId xmlns:p14="http://schemas.microsoft.com/office/powerpoint/2010/main" val="1052575659"/>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282828"/>
        </a:solidFill>
        <a:effectLst/>
      </p:bgPr>
    </p:bg>
    <p:spTree>
      <p:nvGrpSpPr>
        <p:cNvPr id="1" name=""/>
        <p:cNvGrpSpPr/>
        <p:nvPr/>
      </p:nvGrpSpPr>
      <p:grpSpPr>
        <a:xfrm>
          <a:off x="0" y="0"/>
          <a:ext cx="0" cy="0"/>
          <a:chOff x="0" y="0"/>
          <a:chExt cx="0" cy="0"/>
        </a:xfrm>
      </p:grpSpPr>
      <p:sp>
        <p:nvSpPr>
          <p:cNvPr id="3" name="Shape 119"/>
          <p:cNvSpPr/>
          <p:nvPr/>
        </p:nvSpPr>
        <p:spPr>
          <a:xfrm>
            <a:off x="415367" y="575185"/>
            <a:ext cx="17582147" cy="1683152"/>
          </a:xfrm>
          <a:prstGeom prst="rect">
            <a:avLst/>
          </a:prstGeom>
          <a:ln w="12700">
            <a:miter lim="400000"/>
          </a:ln>
          <a:extLst>
            <a:ext uri="{C572A759-6A51-4108-AA02-DFA0A04FC94B}">
              <ma14:wrappingTextBoxFlag xmlns:ma14="http://schemas.microsoft.com/office/mac/drawingml/2011/main" val="1"/>
            </a:ext>
          </a:extLst>
        </p:spPr>
        <p:txBody>
          <a:bodyPr wrap="square" lIns="71437" tIns="71437" rIns="71437" bIns="71437" anchor="ctr">
            <a:spAutoFit/>
          </a:bodyPr>
          <a:lstStyle/>
          <a:p>
            <a:pPr algn="l">
              <a:defRPr sz="20000">
                <a:solidFill>
                  <a:srgbClr val="3EC7C0"/>
                </a:solidFill>
              </a:defRPr>
            </a:pPr>
            <a:r>
              <a:rPr lang="nb-NO" sz="10000" dirty="0" smtClean="0">
                <a:solidFill>
                  <a:srgbClr val="17BDB4"/>
                </a:solidFill>
                <a:latin typeface="Calibri" charset="0"/>
                <a:ea typeface="Calibri" charset="0"/>
                <a:cs typeface="Calibri" charset="0"/>
              </a:rPr>
              <a:t>Oppsummering</a:t>
            </a:r>
            <a:endParaRPr lang="nb-NO" sz="10000" dirty="0">
              <a:solidFill>
                <a:srgbClr val="17BDB4"/>
              </a:solidFill>
              <a:latin typeface="Calibri" charset="0"/>
              <a:ea typeface="Calibri" charset="0"/>
              <a:cs typeface="Calibri" charset="0"/>
            </a:endParaRPr>
          </a:p>
        </p:txBody>
      </p:sp>
      <p:sp>
        <p:nvSpPr>
          <p:cNvPr id="4" name="TextBox 3"/>
          <p:cNvSpPr txBox="1"/>
          <p:nvPr/>
        </p:nvSpPr>
        <p:spPr>
          <a:xfrm>
            <a:off x="415368" y="2596896"/>
            <a:ext cx="17582146" cy="1040790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t" anchorCtr="0">
            <a:noAutofit/>
          </a:bodyPr>
          <a:lstStyle/>
          <a:p>
            <a:pPr marL="685800" indent="-685800" algn="l">
              <a:lnSpc>
                <a:spcPct val="150000"/>
              </a:lnSpc>
              <a:buFont typeface="Arial" charset="0"/>
              <a:buChar char="•"/>
            </a:pPr>
            <a:r>
              <a:rPr lang="en-US" dirty="0" smtClean="0">
                <a:solidFill>
                  <a:schemeClr val="tx1">
                    <a:lumMod val="95000"/>
                  </a:schemeClr>
                </a:solidFill>
                <a:latin typeface="Calisto MT" charset="0"/>
                <a:ea typeface="Calisto MT" charset="0"/>
                <a:cs typeface="Calisto MT" charset="0"/>
              </a:rPr>
              <a:t>Data store for Big Data</a:t>
            </a:r>
          </a:p>
          <a:p>
            <a:pPr marL="685800" indent="-685800" algn="l">
              <a:lnSpc>
                <a:spcPct val="150000"/>
              </a:lnSpc>
              <a:buFont typeface="Arial" charset="0"/>
              <a:buChar char="•"/>
            </a:pPr>
            <a:r>
              <a:rPr lang="en-US" dirty="0" err="1" smtClean="0">
                <a:solidFill>
                  <a:schemeClr val="tx1">
                    <a:lumMod val="95000"/>
                  </a:schemeClr>
                </a:solidFill>
                <a:latin typeface="Calisto MT" charset="0"/>
                <a:ea typeface="Calisto MT" charset="0"/>
                <a:cs typeface="Calisto MT" charset="0"/>
              </a:rPr>
              <a:t>Basert</a:t>
            </a:r>
            <a:r>
              <a:rPr lang="en-US" dirty="0" smtClean="0">
                <a:solidFill>
                  <a:schemeClr val="tx1">
                    <a:lumMod val="95000"/>
                  </a:schemeClr>
                </a:solidFill>
                <a:latin typeface="Calisto MT" charset="0"/>
                <a:ea typeface="Calisto MT" charset="0"/>
                <a:cs typeface="Calisto MT" charset="0"/>
              </a:rPr>
              <a:t> </a:t>
            </a:r>
            <a:r>
              <a:rPr lang="en-US" dirty="0" err="1" smtClean="0">
                <a:solidFill>
                  <a:schemeClr val="tx1">
                    <a:lumMod val="95000"/>
                  </a:schemeClr>
                </a:solidFill>
                <a:latin typeface="Calisto MT" charset="0"/>
                <a:ea typeface="Calisto MT" charset="0"/>
                <a:cs typeface="Calisto MT" charset="0"/>
              </a:rPr>
              <a:t>på</a:t>
            </a:r>
            <a:r>
              <a:rPr lang="en-US" dirty="0" smtClean="0">
                <a:solidFill>
                  <a:schemeClr val="tx1">
                    <a:lumMod val="95000"/>
                  </a:schemeClr>
                </a:solidFill>
                <a:latin typeface="Calisto MT" charset="0"/>
                <a:ea typeface="Calisto MT" charset="0"/>
                <a:cs typeface="Calisto MT" charset="0"/>
              </a:rPr>
              <a:t> Google </a:t>
            </a:r>
            <a:r>
              <a:rPr lang="en-US" dirty="0" err="1" smtClean="0">
                <a:solidFill>
                  <a:schemeClr val="tx1">
                    <a:lumMod val="95000"/>
                  </a:schemeClr>
                </a:solidFill>
                <a:latin typeface="Calisto MT" charset="0"/>
                <a:ea typeface="Calisto MT" charset="0"/>
                <a:cs typeface="Calisto MT" charset="0"/>
              </a:rPr>
              <a:t>Bigtable</a:t>
            </a:r>
            <a:endParaRPr lang="en-US" dirty="0" smtClean="0">
              <a:solidFill>
                <a:schemeClr val="tx1">
                  <a:lumMod val="95000"/>
                </a:schemeClr>
              </a:solidFill>
              <a:latin typeface="Calisto MT" charset="0"/>
              <a:ea typeface="Calisto MT" charset="0"/>
              <a:cs typeface="Calisto MT" charset="0"/>
            </a:endParaRPr>
          </a:p>
          <a:p>
            <a:pPr marL="685800" indent="-685800" algn="l">
              <a:lnSpc>
                <a:spcPct val="150000"/>
              </a:lnSpc>
              <a:buFont typeface="Arial" charset="0"/>
              <a:buChar char="•"/>
            </a:pPr>
            <a:r>
              <a:rPr lang="en-US" dirty="0" err="1" smtClean="0">
                <a:solidFill>
                  <a:schemeClr val="tx1">
                    <a:lumMod val="95000"/>
                  </a:schemeClr>
                </a:solidFill>
                <a:latin typeface="Calisto MT" charset="0"/>
                <a:ea typeface="Calisto MT" charset="0"/>
                <a:cs typeface="Calisto MT" charset="0"/>
              </a:rPr>
              <a:t>Flere</a:t>
            </a:r>
            <a:r>
              <a:rPr lang="en-US" dirty="0" smtClean="0">
                <a:solidFill>
                  <a:schemeClr val="tx1">
                    <a:lumMod val="95000"/>
                  </a:schemeClr>
                </a:solidFill>
                <a:latin typeface="Calisto MT" charset="0"/>
                <a:ea typeface="Calisto MT" charset="0"/>
                <a:cs typeface="Calisto MT" charset="0"/>
              </a:rPr>
              <a:t> </a:t>
            </a:r>
            <a:r>
              <a:rPr lang="en-US" dirty="0" err="1" smtClean="0">
                <a:solidFill>
                  <a:schemeClr val="tx1">
                    <a:lumMod val="95000"/>
                  </a:schemeClr>
                </a:solidFill>
                <a:latin typeface="Calisto MT" charset="0"/>
                <a:ea typeface="Calisto MT" charset="0"/>
                <a:cs typeface="Calisto MT" charset="0"/>
              </a:rPr>
              <a:t>implementasjoner</a:t>
            </a:r>
            <a:r>
              <a:rPr lang="en-US" dirty="0" smtClean="0">
                <a:solidFill>
                  <a:schemeClr val="tx1">
                    <a:lumMod val="95000"/>
                  </a:schemeClr>
                </a:solidFill>
                <a:latin typeface="Calisto MT" charset="0"/>
                <a:ea typeface="Calisto MT" charset="0"/>
                <a:cs typeface="Calisto MT" charset="0"/>
              </a:rPr>
              <a:t>, Cassandra </a:t>
            </a:r>
            <a:r>
              <a:rPr lang="en-US" dirty="0" err="1" smtClean="0">
                <a:solidFill>
                  <a:schemeClr val="tx1">
                    <a:lumMod val="95000"/>
                  </a:schemeClr>
                </a:solidFill>
                <a:latin typeface="Calisto MT" charset="0"/>
                <a:ea typeface="Calisto MT" charset="0"/>
                <a:cs typeface="Calisto MT" charset="0"/>
              </a:rPr>
              <a:t>mest</a:t>
            </a:r>
            <a:r>
              <a:rPr lang="en-US" dirty="0" smtClean="0">
                <a:solidFill>
                  <a:schemeClr val="tx1">
                    <a:lumMod val="95000"/>
                  </a:schemeClr>
                </a:solidFill>
                <a:latin typeface="Calisto MT" charset="0"/>
                <a:ea typeface="Calisto MT" charset="0"/>
                <a:cs typeface="Calisto MT" charset="0"/>
              </a:rPr>
              <a:t> </a:t>
            </a:r>
            <a:r>
              <a:rPr lang="en-US" dirty="0" err="1" smtClean="0">
                <a:solidFill>
                  <a:schemeClr val="tx1">
                    <a:lumMod val="95000"/>
                  </a:schemeClr>
                </a:solidFill>
                <a:latin typeface="Calisto MT" charset="0"/>
                <a:ea typeface="Calisto MT" charset="0"/>
                <a:cs typeface="Calisto MT" charset="0"/>
              </a:rPr>
              <a:t>kjent</a:t>
            </a:r>
            <a:endParaRPr lang="en-US" dirty="0" smtClean="0">
              <a:solidFill>
                <a:schemeClr val="tx1">
                  <a:lumMod val="95000"/>
                </a:schemeClr>
              </a:solidFill>
              <a:latin typeface="Calisto MT" charset="0"/>
              <a:ea typeface="Calisto MT" charset="0"/>
              <a:cs typeface="Calisto MT" charset="0"/>
            </a:endParaRPr>
          </a:p>
          <a:p>
            <a:pPr marL="685800" indent="-685800" algn="l">
              <a:lnSpc>
                <a:spcPct val="150000"/>
              </a:lnSpc>
              <a:buFont typeface="Arial" charset="0"/>
              <a:buChar char="•"/>
            </a:pPr>
            <a:r>
              <a:rPr lang="en-US" dirty="0" err="1" smtClean="0">
                <a:solidFill>
                  <a:schemeClr val="tx1">
                    <a:lumMod val="95000"/>
                  </a:schemeClr>
                </a:solidFill>
                <a:latin typeface="Calisto MT" charset="0"/>
                <a:ea typeface="Calisto MT" charset="0"/>
                <a:cs typeface="Calisto MT" charset="0"/>
              </a:rPr>
              <a:t>Distribuert</a:t>
            </a:r>
            <a:endParaRPr lang="en-US" dirty="0">
              <a:solidFill>
                <a:schemeClr val="tx1">
                  <a:lumMod val="95000"/>
                </a:schemeClr>
              </a:solidFill>
              <a:latin typeface="Calisto MT" charset="0"/>
              <a:ea typeface="Calisto MT" charset="0"/>
              <a:cs typeface="Calisto MT" charset="0"/>
            </a:endParaRPr>
          </a:p>
          <a:p>
            <a:pPr marL="685800" indent="-685800" algn="l">
              <a:lnSpc>
                <a:spcPct val="150000"/>
              </a:lnSpc>
              <a:buFont typeface="Arial" charset="0"/>
              <a:buChar char="•"/>
            </a:pPr>
            <a:r>
              <a:rPr lang="en-US" dirty="0" smtClean="0">
                <a:solidFill>
                  <a:schemeClr val="tx1">
                    <a:lumMod val="95000"/>
                  </a:schemeClr>
                </a:solidFill>
                <a:latin typeface="Calisto MT" charset="0"/>
                <a:ea typeface="Calisto MT" charset="0"/>
                <a:cs typeface="Calisto MT" charset="0"/>
              </a:rPr>
              <a:t>No single point of failure</a:t>
            </a:r>
          </a:p>
          <a:p>
            <a:pPr marL="685800" indent="-685800" algn="l">
              <a:lnSpc>
                <a:spcPct val="150000"/>
              </a:lnSpc>
              <a:buFont typeface="Arial" charset="0"/>
              <a:buChar char="•"/>
            </a:pPr>
            <a:r>
              <a:rPr lang="en-US" dirty="0" smtClean="0">
                <a:solidFill>
                  <a:schemeClr val="tx1">
                    <a:lumMod val="95000"/>
                  </a:schemeClr>
                </a:solidFill>
                <a:latin typeface="Calisto MT" charset="0"/>
                <a:ea typeface="Calisto MT" charset="0"/>
                <a:cs typeface="Calisto MT" charset="0"/>
              </a:rPr>
              <a:t>Tunable consistency</a:t>
            </a:r>
          </a:p>
          <a:p>
            <a:pPr marL="685800" indent="-685800" algn="l">
              <a:lnSpc>
                <a:spcPct val="150000"/>
              </a:lnSpc>
              <a:buFont typeface="Arial" charset="0"/>
              <a:buChar char="•"/>
            </a:pPr>
            <a:r>
              <a:rPr lang="en-US" dirty="0" err="1" smtClean="0">
                <a:solidFill>
                  <a:schemeClr val="tx1">
                    <a:lumMod val="95000"/>
                  </a:schemeClr>
                </a:solidFill>
                <a:latin typeface="Calisto MT" charset="0"/>
                <a:ea typeface="Calisto MT" charset="0"/>
                <a:cs typeface="Calisto MT" charset="0"/>
              </a:rPr>
              <a:t>Denormalisere</a:t>
            </a:r>
            <a:r>
              <a:rPr lang="en-US" dirty="0" smtClean="0">
                <a:solidFill>
                  <a:schemeClr val="tx1">
                    <a:lumMod val="95000"/>
                  </a:schemeClr>
                </a:solidFill>
                <a:latin typeface="Calisto MT" charset="0"/>
                <a:ea typeface="Calisto MT" charset="0"/>
                <a:cs typeface="Calisto MT" charset="0"/>
              </a:rPr>
              <a:t> data</a:t>
            </a:r>
          </a:p>
          <a:p>
            <a:pPr marL="685800" indent="-685800" algn="l">
              <a:lnSpc>
                <a:spcPct val="150000"/>
              </a:lnSpc>
              <a:buFont typeface="Arial" charset="0"/>
              <a:buChar char="•"/>
            </a:pPr>
            <a:r>
              <a:rPr lang="en-US" dirty="0" err="1" smtClean="0">
                <a:solidFill>
                  <a:schemeClr val="tx1">
                    <a:lumMod val="95000"/>
                  </a:schemeClr>
                </a:solidFill>
                <a:latin typeface="Calisto MT" charset="0"/>
                <a:ea typeface="Calisto MT" charset="0"/>
                <a:cs typeface="Calisto MT" charset="0"/>
              </a:rPr>
              <a:t>Ikke</a:t>
            </a:r>
            <a:r>
              <a:rPr lang="en-US" dirty="0" smtClean="0">
                <a:solidFill>
                  <a:schemeClr val="tx1">
                    <a:lumMod val="95000"/>
                  </a:schemeClr>
                </a:solidFill>
                <a:latin typeface="Calisto MT" charset="0"/>
                <a:ea typeface="Calisto MT" charset="0"/>
                <a:cs typeface="Calisto MT" charset="0"/>
              </a:rPr>
              <a:t> kun for </a:t>
            </a:r>
            <a:r>
              <a:rPr lang="en-US" dirty="0" err="1" smtClean="0">
                <a:solidFill>
                  <a:schemeClr val="tx1">
                    <a:lumMod val="95000"/>
                  </a:schemeClr>
                </a:solidFill>
                <a:latin typeface="Calisto MT" charset="0"/>
                <a:ea typeface="Calisto MT" charset="0"/>
                <a:cs typeface="Calisto MT" charset="0"/>
              </a:rPr>
              <a:t>stor</a:t>
            </a:r>
            <a:r>
              <a:rPr lang="en-US" dirty="0" smtClean="0">
                <a:solidFill>
                  <a:schemeClr val="tx1">
                    <a:lumMod val="95000"/>
                  </a:schemeClr>
                </a:solidFill>
                <a:latin typeface="Calisto MT" charset="0"/>
                <a:ea typeface="Calisto MT" charset="0"/>
                <a:cs typeface="Calisto MT" charset="0"/>
              </a:rPr>
              <a:t> </a:t>
            </a:r>
            <a:r>
              <a:rPr lang="en-US" dirty="0" err="1" smtClean="0">
                <a:solidFill>
                  <a:schemeClr val="tx1">
                    <a:lumMod val="95000"/>
                  </a:schemeClr>
                </a:solidFill>
                <a:latin typeface="Calisto MT" charset="0"/>
                <a:ea typeface="Calisto MT" charset="0"/>
                <a:cs typeface="Calisto MT" charset="0"/>
              </a:rPr>
              <a:t>skala</a:t>
            </a:r>
            <a:r>
              <a:rPr lang="en-US" dirty="0" smtClean="0">
                <a:solidFill>
                  <a:schemeClr val="tx1">
                    <a:lumMod val="95000"/>
                  </a:schemeClr>
                </a:solidFill>
                <a:latin typeface="Calisto MT" charset="0"/>
                <a:ea typeface="Calisto MT" charset="0"/>
                <a:cs typeface="Calisto MT" charset="0"/>
              </a:rPr>
              <a:t> </a:t>
            </a:r>
            <a:r>
              <a:rPr lang="en-US" dirty="0" err="1" smtClean="0">
                <a:solidFill>
                  <a:schemeClr val="tx1">
                    <a:lumMod val="95000"/>
                  </a:schemeClr>
                </a:solidFill>
                <a:latin typeface="Calisto MT" charset="0"/>
                <a:ea typeface="Calisto MT" charset="0"/>
                <a:cs typeface="Calisto MT" charset="0"/>
              </a:rPr>
              <a:t>applikasjoner</a:t>
            </a:r>
            <a:endParaRPr lang="en-US" dirty="0" smtClean="0">
              <a:solidFill>
                <a:schemeClr val="tx1">
                  <a:lumMod val="95000"/>
                </a:schemeClr>
              </a:solidFill>
              <a:latin typeface="Calisto MT" charset="0"/>
              <a:ea typeface="Calisto MT" charset="0"/>
              <a:cs typeface="Calisto MT" charset="0"/>
            </a:endParaRPr>
          </a:p>
          <a:p>
            <a:pPr marL="685800" indent="-685800" algn="l">
              <a:lnSpc>
                <a:spcPct val="150000"/>
              </a:lnSpc>
              <a:buFont typeface="Arial" charset="0"/>
              <a:buChar char="•"/>
            </a:pPr>
            <a:endParaRPr lang="en-US" dirty="0" smtClean="0">
              <a:solidFill>
                <a:schemeClr val="tx1">
                  <a:lumMod val="95000"/>
                </a:schemeClr>
              </a:solidFill>
              <a:latin typeface="Calisto MT" charset="0"/>
              <a:ea typeface="Calisto MT" charset="0"/>
              <a:cs typeface="Calisto MT" charset="0"/>
            </a:endParaRPr>
          </a:p>
        </p:txBody>
      </p:sp>
    </p:spTree>
    <p:extLst>
      <p:ext uri="{BB962C8B-B14F-4D97-AF65-F5344CB8AC3E}">
        <p14:creationId xmlns:p14="http://schemas.microsoft.com/office/powerpoint/2010/main" val="525866615"/>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282828"/>
        </a:solidFill>
        <a:effectLst/>
      </p:bgPr>
    </p:bg>
    <p:spTree>
      <p:nvGrpSpPr>
        <p:cNvPr id="1" name=""/>
        <p:cNvGrpSpPr/>
        <p:nvPr/>
      </p:nvGrpSpPr>
      <p:grpSpPr>
        <a:xfrm>
          <a:off x="0" y="0"/>
          <a:ext cx="0" cy="0"/>
          <a:chOff x="0" y="0"/>
          <a:chExt cx="0" cy="0"/>
        </a:xfrm>
      </p:grpSpPr>
      <p:sp>
        <p:nvSpPr>
          <p:cNvPr id="119" name="Shape 119"/>
          <p:cNvSpPr/>
          <p:nvPr/>
        </p:nvSpPr>
        <p:spPr>
          <a:xfrm>
            <a:off x="329184" y="5112959"/>
            <a:ext cx="17739360" cy="2606482"/>
          </a:xfrm>
          <a:prstGeom prst="rect">
            <a:avLst/>
          </a:prstGeom>
          <a:ln w="12700">
            <a:miter lim="400000"/>
          </a:ln>
          <a:extLst>
            <a:ext uri="{C572A759-6A51-4108-AA02-DFA0A04FC94B}">
              <ma14:wrappingTextBoxFlag xmlns:ma14="http://schemas.microsoft.com/office/mac/drawingml/2011/main" val="1"/>
            </a:ext>
          </a:extLst>
        </p:spPr>
        <p:txBody>
          <a:bodyPr wrap="square" lIns="71437" tIns="71437" rIns="71437" bIns="71437" anchor="ctr">
            <a:spAutoFit/>
          </a:bodyPr>
          <a:lstStyle/>
          <a:p>
            <a:pPr>
              <a:defRPr sz="20000">
                <a:solidFill>
                  <a:srgbClr val="3EC7C0"/>
                </a:solidFill>
              </a:defRPr>
            </a:pPr>
            <a:r>
              <a:rPr lang="nb-NO" sz="16000" b="1" dirty="0" smtClean="0">
                <a:solidFill>
                  <a:srgbClr val="17BDB4"/>
                </a:solidFill>
                <a:latin typeface="Calibri" charset="0"/>
                <a:ea typeface="Calibri" charset="0"/>
                <a:cs typeface="Calibri" charset="0"/>
              </a:rPr>
              <a:t>Takk</a:t>
            </a:r>
            <a:r>
              <a:rPr lang="nb-NO" sz="16000" b="1" dirty="0" smtClean="0">
                <a:solidFill>
                  <a:schemeClr val="bg1"/>
                </a:solidFill>
                <a:latin typeface="Calibri" charset="0"/>
                <a:ea typeface="Calibri" charset="0"/>
                <a:cs typeface="Calibri" charset="0"/>
              </a:rPr>
              <a:t> for meg</a:t>
            </a:r>
            <a:endParaRPr lang="nb-NO" sz="20000" b="1" dirty="0">
              <a:solidFill>
                <a:schemeClr val="tx1">
                  <a:lumMod val="95000"/>
                </a:schemeClr>
              </a:solidFill>
              <a:latin typeface="Calibri" charset="0"/>
              <a:ea typeface="Calibri" charset="0"/>
              <a:cs typeface="Calibri" charset="0"/>
            </a:endParaRPr>
          </a:p>
        </p:txBody>
      </p:sp>
      <p:sp>
        <p:nvSpPr>
          <p:cNvPr id="3" name="Shape 119"/>
          <p:cNvSpPr/>
          <p:nvPr/>
        </p:nvSpPr>
        <p:spPr>
          <a:xfrm>
            <a:off x="329184" y="10451567"/>
            <a:ext cx="17739360" cy="2914258"/>
          </a:xfrm>
          <a:prstGeom prst="rect">
            <a:avLst/>
          </a:prstGeom>
          <a:ln w="12700">
            <a:miter lim="400000"/>
          </a:ln>
          <a:extLst>
            <a:ext uri="{C572A759-6A51-4108-AA02-DFA0A04FC94B}">
              <ma14:wrappingTextBoxFlag xmlns:ma14="http://schemas.microsoft.com/office/mac/drawingml/2011/main" val="1"/>
            </a:ext>
          </a:extLst>
        </p:spPr>
        <p:txBody>
          <a:bodyPr wrap="square" lIns="71437" tIns="71437" rIns="71437" bIns="71437" anchor="ctr">
            <a:spAutoFit/>
          </a:bodyPr>
          <a:lstStyle/>
          <a:p>
            <a:pPr algn="r">
              <a:lnSpc>
                <a:spcPct val="150000"/>
              </a:lnSpc>
              <a:defRPr sz="20000">
                <a:solidFill>
                  <a:srgbClr val="3EC7C0"/>
                </a:solidFill>
              </a:defRPr>
            </a:pPr>
            <a:r>
              <a:rPr lang="nb-NO" sz="4000" dirty="0" smtClean="0">
                <a:solidFill>
                  <a:schemeClr val="bg1"/>
                </a:solidFill>
                <a:latin typeface="Calibri" charset="0"/>
                <a:ea typeface="Calibri" charset="0"/>
                <a:cs typeface="Calibri" charset="0"/>
              </a:rPr>
              <a:t>Andreas </a:t>
            </a:r>
            <a:r>
              <a:rPr lang="nb-NO" sz="4000" dirty="0" err="1" smtClean="0">
                <a:solidFill>
                  <a:schemeClr val="bg1"/>
                </a:solidFill>
                <a:latin typeface="Calibri" charset="0"/>
                <a:ea typeface="Calibri" charset="0"/>
                <a:cs typeface="Calibri" charset="0"/>
              </a:rPr>
              <a:t>Baakind</a:t>
            </a:r>
            <a:endParaRPr lang="nb-NO" sz="4000" dirty="0" smtClean="0">
              <a:solidFill>
                <a:schemeClr val="bg1"/>
              </a:solidFill>
              <a:latin typeface="Calibri" charset="0"/>
              <a:ea typeface="Calibri" charset="0"/>
              <a:cs typeface="Calibri" charset="0"/>
            </a:endParaRPr>
          </a:p>
          <a:p>
            <a:pPr algn="r">
              <a:lnSpc>
                <a:spcPct val="150000"/>
              </a:lnSpc>
              <a:defRPr sz="20000">
                <a:solidFill>
                  <a:srgbClr val="3EC7C0"/>
                </a:solidFill>
              </a:defRPr>
            </a:pPr>
            <a:r>
              <a:rPr lang="nb-NO" sz="4000" dirty="0" err="1" smtClean="0">
                <a:solidFill>
                  <a:schemeClr val="bg1"/>
                </a:solidFill>
                <a:latin typeface="Calibri" charset="0"/>
                <a:ea typeface="Calibri" charset="0"/>
                <a:cs typeface="Calibri" charset="0"/>
              </a:rPr>
              <a:t>andreas.baakind@bekk.no</a:t>
            </a:r>
            <a:r>
              <a:rPr lang="nb-NO" sz="4000" dirty="0" smtClean="0">
                <a:solidFill>
                  <a:schemeClr val="bg1"/>
                </a:solidFill>
                <a:latin typeface="Calibri" charset="0"/>
                <a:ea typeface="Calibri" charset="0"/>
                <a:cs typeface="Calibri" charset="0"/>
              </a:rPr>
              <a:t/>
            </a:r>
            <a:br>
              <a:rPr lang="nb-NO" sz="4000" dirty="0" smtClean="0">
                <a:solidFill>
                  <a:schemeClr val="bg1"/>
                </a:solidFill>
                <a:latin typeface="Calibri" charset="0"/>
                <a:ea typeface="Calibri" charset="0"/>
                <a:cs typeface="Calibri" charset="0"/>
              </a:rPr>
            </a:br>
            <a:r>
              <a:rPr lang="nb-NO" sz="4000" dirty="0" smtClean="0">
                <a:solidFill>
                  <a:schemeClr val="bg1"/>
                </a:solidFill>
                <a:latin typeface="Calibri" charset="0"/>
                <a:ea typeface="Calibri" charset="0"/>
                <a:cs typeface="Calibri" charset="0"/>
              </a:rPr>
              <a:t>@</a:t>
            </a:r>
            <a:r>
              <a:rPr lang="nb-NO" sz="4000" dirty="0" err="1" smtClean="0">
                <a:solidFill>
                  <a:schemeClr val="bg1"/>
                </a:solidFill>
                <a:latin typeface="Calibri" charset="0"/>
                <a:ea typeface="Calibri" charset="0"/>
                <a:cs typeface="Calibri" charset="0"/>
              </a:rPr>
              <a:t>AndreasBaakind</a:t>
            </a:r>
            <a:endParaRPr lang="nb-NO" sz="4000" dirty="0">
              <a:solidFill>
                <a:schemeClr val="tx1">
                  <a:lumMod val="95000"/>
                </a:schemeClr>
              </a:solidFill>
              <a:latin typeface="Calibri" charset="0"/>
              <a:ea typeface="Calibri" charset="0"/>
              <a:cs typeface="Calibri" charset="0"/>
            </a:endParaRPr>
          </a:p>
        </p:txBody>
      </p:sp>
    </p:spTree>
    <p:extLst>
      <p:ext uri="{BB962C8B-B14F-4D97-AF65-F5344CB8AC3E}">
        <p14:creationId xmlns:p14="http://schemas.microsoft.com/office/powerpoint/2010/main" val="327422958"/>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282828"/>
        </a:solidFill>
        <a:effectLst/>
      </p:bgPr>
    </p:bg>
    <p:spTree>
      <p:nvGrpSpPr>
        <p:cNvPr id="1" name=""/>
        <p:cNvGrpSpPr/>
        <p:nvPr/>
      </p:nvGrpSpPr>
      <p:grpSpPr>
        <a:xfrm>
          <a:off x="0" y="0"/>
          <a:ext cx="0" cy="0"/>
          <a:chOff x="0" y="0"/>
          <a:chExt cx="0" cy="0"/>
        </a:xfrm>
      </p:grpSpPr>
      <p:sp>
        <p:nvSpPr>
          <p:cNvPr id="119" name="Shape 119"/>
          <p:cNvSpPr/>
          <p:nvPr/>
        </p:nvSpPr>
        <p:spPr>
          <a:xfrm>
            <a:off x="329184" y="4497406"/>
            <a:ext cx="17739360" cy="3837588"/>
          </a:xfrm>
          <a:prstGeom prst="rect">
            <a:avLst/>
          </a:prstGeom>
          <a:ln w="12700">
            <a:miter lim="400000"/>
          </a:ln>
          <a:extLst>
            <a:ext uri="{C572A759-6A51-4108-AA02-DFA0A04FC94B}">
              <ma14:wrappingTextBoxFlag xmlns:ma14="http://schemas.microsoft.com/office/mac/drawingml/2011/main" val="1"/>
            </a:ext>
          </a:extLst>
        </p:spPr>
        <p:txBody>
          <a:bodyPr wrap="square" lIns="71437" tIns="71437" rIns="71437" bIns="71437" anchor="ctr">
            <a:spAutoFit/>
          </a:bodyPr>
          <a:lstStyle/>
          <a:p>
            <a:pPr>
              <a:defRPr sz="20000">
                <a:solidFill>
                  <a:srgbClr val="3EC7C0"/>
                </a:solidFill>
              </a:defRPr>
            </a:pPr>
            <a:r>
              <a:rPr lang="nb-NO" sz="12000" dirty="0" smtClean="0">
                <a:solidFill>
                  <a:schemeClr val="tx1">
                    <a:lumMod val="95000"/>
                  </a:schemeClr>
                </a:solidFill>
                <a:latin typeface="Calibri" charset="0"/>
                <a:ea typeface="Calibri" charset="0"/>
                <a:cs typeface="Calibri" charset="0"/>
              </a:rPr>
              <a:t>Hva er </a:t>
            </a:r>
            <a:br>
              <a:rPr lang="nb-NO" sz="12000" dirty="0" smtClean="0">
                <a:solidFill>
                  <a:schemeClr val="tx1">
                    <a:lumMod val="95000"/>
                  </a:schemeClr>
                </a:solidFill>
                <a:latin typeface="Calibri" charset="0"/>
                <a:ea typeface="Calibri" charset="0"/>
                <a:cs typeface="Calibri" charset="0"/>
              </a:rPr>
            </a:br>
            <a:r>
              <a:rPr lang="nb-NO" sz="12000" dirty="0" err="1" smtClean="0">
                <a:solidFill>
                  <a:srgbClr val="17BDB4"/>
                </a:solidFill>
                <a:latin typeface="Calibri" charset="0"/>
                <a:ea typeface="Calibri" charset="0"/>
                <a:cs typeface="Calibri" charset="0"/>
              </a:rPr>
              <a:t>Wide</a:t>
            </a:r>
            <a:r>
              <a:rPr lang="nb-NO" sz="12000" dirty="0" smtClean="0">
                <a:solidFill>
                  <a:srgbClr val="17BDB4"/>
                </a:solidFill>
                <a:latin typeface="Calibri" charset="0"/>
                <a:ea typeface="Calibri" charset="0"/>
                <a:cs typeface="Calibri" charset="0"/>
              </a:rPr>
              <a:t> </a:t>
            </a:r>
            <a:r>
              <a:rPr lang="nb-NO" sz="12000" dirty="0" err="1" smtClean="0">
                <a:solidFill>
                  <a:schemeClr val="tx1">
                    <a:lumMod val="95000"/>
                  </a:schemeClr>
                </a:solidFill>
                <a:latin typeface="Calibri" charset="0"/>
                <a:ea typeface="Calibri" charset="0"/>
                <a:cs typeface="Calibri" charset="0"/>
              </a:rPr>
              <a:t>Column</a:t>
            </a:r>
            <a:r>
              <a:rPr lang="nb-NO" sz="12000" dirty="0" smtClean="0">
                <a:solidFill>
                  <a:schemeClr val="tx1">
                    <a:lumMod val="95000"/>
                  </a:schemeClr>
                </a:solidFill>
                <a:latin typeface="Calibri" charset="0"/>
                <a:ea typeface="Calibri" charset="0"/>
                <a:cs typeface="Calibri" charset="0"/>
              </a:rPr>
              <a:t> Stores?</a:t>
            </a:r>
            <a:endParaRPr lang="nb-NO" sz="12000" dirty="0">
              <a:solidFill>
                <a:schemeClr val="tx1">
                  <a:lumMod val="95000"/>
                </a:schemeClr>
              </a:solidFill>
              <a:latin typeface="Calibri" charset="0"/>
              <a:ea typeface="Calibri" charset="0"/>
              <a:cs typeface="Calibri" charset="0"/>
            </a:endParaRPr>
          </a:p>
        </p:txBody>
      </p:sp>
    </p:spTree>
    <p:extLst>
      <p:ext uri="{BB962C8B-B14F-4D97-AF65-F5344CB8AC3E}">
        <p14:creationId xmlns:p14="http://schemas.microsoft.com/office/powerpoint/2010/main" val="587007514"/>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282828"/>
        </a:solidFill>
        <a:effectLst/>
      </p:bgPr>
    </p:bg>
    <p:spTree>
      <p:nvGrpSpPr>
        <p:cNvPr id="1" name=""/>
        <p:cNvGrpSpPr/>
        <p:nvPr/>
      </p:nvGrpSpPr>
      <p:grpSpPr>
        <a:xfrm>
          <a:off x="0" y="0"/>
          <a:ext cx="0" cy="0"/>
          <a:chOff x="0" y="0"/>
          <a:chExt cx="0" cy="0"/>
        </a:xfrm>
      </p:grpSpPr>
      <p:sp>
        <p:nvSpPr>
          <p:cNvPr id="119" name="Shape 119"/>
          <p:cNvSpPr/>
          <p:nvPr/>
        </p:nvSpPr>
        <p:spPr>
          <a:xfrm>
            <a:off x="415367" y="575185"/>
            <a:ext cx="17582147" cy="1683152"/>
          </a:xfrm>
          <a:prstGeom prst="rect">
            <a:avLst/>
          </a:prstGeom>
          <a:ln w="12700">
            <a:miter lim="400000"/>
          </a:ln>
          <a:extLst>
            <a:ext uri="{C572A759-6A51-4108-AA02-DFA0A04FC94B}">
              <ma14:wrappingTextBoxFlag xmlns:ma14="http://schemas.microsoft.com/office/mac/drawingml/2011/main" val="1"/>
            </a:ext>
          </a:extLst>
        </p:spPr>
        <p:txBody>
          <a:bodyPr wrap="square" lIns="71437" tIns="71437" rIns="71437" bIns="71437" anchor="ctr">
            <a:spAutoFit/>
          </a:bodyPr>
          <a:lstStyle/>
          <a:p>
            <a:pPr algn="l">
              <a:defRPr sz="20000">
                <a:solidFill>
                  <a:srgbClr val="3EC7C0"/>
                </a:solidFill>
              </a:defRPr>
            </a:pPr>
            <a:r>
              <a:rPr lang="nb-NO" sz="10000" dirty="0" err="1" smtClean="0">
                <a:solidFill>
                  <a:srgbClr val="17BDB4"/>
                </a:solidFill>
                <a:latin typeface="Calibri" charset="0"/>
                <a:ea typeface="Calibri" charset="0"/>
                <a:cs typeface="Calibri" charset="0"/>
              </a:rPr>
              <a:t>Wide</a:t>
            </a:r>
            <a:r>
              <a:rPr lang="nb-NO" sz="10000" dirty="0" smtClean="0">
                <a:solidFill>
                  <a:srgbClr val="17BDB4"/>
                </a:solidFill>
                <a:latin typeface="Calibri" charset="0"/>
                <a:ea typeface="Calibri" charset="0"/>
                <a:cs typeface="Calibri" charset="0"/>
              </a:rPr>
              <a:t> </a:t>
            </a:r>
            <a:r>
              <a:rPr lang="nb-NO" sz="10000" dirty="0" err="1" smtClean="0">
                <a:solidFill>
                  <a:srgbClr val="17BDB4"/>
                </a:solidFill>
                <a:latin typeface="Calibri" charset="0"/>
                <a:ea typeface="Calibri" charset="0"/>
                <a:cs typeface="Calibri" charset="0"/>
              </a:rPr>
              <a:t>Column</a:t>
            </a:r>
            <a:r>
              <a:rPr lang="nb-NO" sz="10000" dirty="0" smtClean="0">
                <a:solidFill>
                  <a:srgbClr val="17BDB4"/>
                </a:solidFill>
                <a:latin typeface="Calibri" charset="0"/>
                <a:ea typeface="Calibri" charset="0"/>
                <a:cs typeface="Calibri" charset="0"/>
              </a:rPr>
              <a:t> Store</a:t>
            </a:r>
            <a:endParaRPr lang="nb-NO" sz="10000" dirty="0">
              <a:solidFill>
                <a:srgbClr val="17BDB4"/>
              </a:solidFill>
              <a:latin typeface="Calibri" charset="0"/>
              <a:ea typeface="Calibri" charset="0"/>
              <a:cs typeface="Calibri" charset="0"/>
            </a:endParaRPr>
          </a:p>
        </p:txBody>
      </p:sp>
      <p:sp>
        <p:nvSpPr>
          <p:cNvPr id="2" name="TextBox 1"/>
          <p:cNvSpPr txBox="1"/>
          <p:nvPr/>
        </p:nvSpPr>
        <p:spPr>
          <a:xfrm>
            <a:off x="415368" y="3220791"/>
            <a:ext cx="17582146" cy="591508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t" anchorCtr="0">
            <a:spAutoFit/>
          </a:bodyPr>
          <a:lstStyle/>
          <a:p>
            <a:pPr marL="685800" indent="-685800" algn="l">
              <a:lnSpc>
                <a:spcPct val="150000"/>
              </a:lnSpc>
              <a:buFont typeface="Arial" charset="0"/>
              <a:buChar char="•"/>
            </a:pPr>
            <a:r>
              <a:rPr lang="en-US" dirty="0" smtClean="0">
                <a:solidFill>
                  <a:schemeClr val="tx1">
                    <a:lumMod val="95000"/>
                  </a:schemeClr>
                </a:solidFill>
                <a:latin typeface="Calisto MT" charset="0"/>
                <a:ea typeface="Calisto MT" charset="0"/>
                <a:cs typeface="Calisto MT" charset="0"/>
              </a:rPr>
              <a:t>En type database</a:t>
            </a:r>
          </a:p>
          <a:p>
            <a:pPr marL="685800" indent="-685800" algn="l">
              <a:lnSpc>
                <a:spcPct val="150000"/>
              </a:lnSpc>
              <a:buFont typeface="Arial" charset="0"/>
              <a:buChar char="•"/>
            </a:pPr>
            <a:r>
              <a:rPr lang="en-US" dirty="0" smtClean="0">
                <a:solidFill>
                  <a:schemeClr val="tx1">
                    <a:lumMod val="95000"/>
                  </a:schemeClr>
                </a:solidFill>
                <a:latin typeface="Calisto MT" charset="0"/>
                <a:ea typeface="Calisto MT" charset="0"/>
                <a:cs typeface="Calisto MT" charset="0"/>
              </a:rPr>
              <a:t>Extensible </a:t>
            </a:r>
            <a:r>
              <a:rPr lang="en-US" dirty="0" smtClean="0">
                <a:solidFill>
                  <a:schemeClr val="tx1">
                    <a:lumMod val="95000"/>
                  </a:schemeClr>
                </a:solidFill>
                <a:latin typeface="Calisto MT" charset="0"/>
                <a:ea typeface="Calisto MT" charset="0"/>
                <a:cs typeface="Calisto MT" charset="0"/>
              </a:rPr>
              <a:t>record store</a:t>
            </a:r>
          </a:p>
          <a:p>
            <a:pPr marL="685800" indent="-685800" algn="l">
              <a:lnSpc>
                <a:spcPct val="150000"/>
              </a:lnSpc>
              <a:buFont typeface="Arial" charset="0"/>
              <a:buChar char="•"/>
            </a:pPr>
            <a:r>
              <a:rPr lang="en-US" dirty="0" err="1" smtClean="0">
                <a:solidFill>
                  <a:schemeClr val="tx1">
                    <a:lumMod val="95000"/>
                  </a:schemeClr>
                </a:solidFill>
                <a:latin typeface="Calisto MT" charset="0"/>
                <a:ea typeface="Calisto MT" charset="0"/>
                <a:cs typeface="Calisto MT" charset="0"/>
              </a:rPr>
              <a:t>Datastore</a:t>
            </a:r>
            <a:r>
              <a:rPr lang="en-US" dirty="0" smtClean="0">
                <a:solidFill>
                  <a:schemeClr val="tx1">
                    <a:lumMod val="95000"/>
                  </a:schemeClr>
                </a:solidFill>
                <a:latin typeface="Calisto MT" charset="0"/>
                <a:ea typeface="Calisto MT" charset="0"/>
                <a:cs typeface="Calisto MT" charset="0"/>
              </a:rPr>
              <a:t> </a:t>
            </a:r>
            <a:r>
              <a:rPr lang="en-US" dirty="0" smtClean="0">
                <a:solidFill>
                  <a:schemeClr val="tx1">
                    <a:lumMod val="95000"/>
                  </a:schemeClr>
                </a:solidFill>
                <a:latin typeface="Calisto MT" charset="0"/>
                <a:ea typeface="Calisto MT" charset="0"/>
                <a:cs typeface="Calisto MT" charset="0"/>
              </a:rPr>
              <a:t>for Big </a:t>
            </a:r>
            <a:r>
              <a:rPr lang="en-US" dirty="0" smtClean="0">
                <a:solidFill>
                  <a:schemeClr val="tx1">
                    <a:lumMod val="95000"/>
                  </a:schemeClr>
                </a:solidFill>
                <a:latin typeface="Calisto MT" charset="0"/>
                <a:ea typeface="Calisto MT" charset="0"/>
                <a:cs typeface="Calisto MT" charset="0"/>
              </a:rPr>
              <a:t>data</a:t>
            </a:r>
            <a:endParaRPr lang="en-US" dirty="0" smtClean="0">
              <a:solidFill>
                <a:schemeClr val="tx1">
                  <a:lumMod val="95000"/>
                </a:schemeClr>
              </a:solidFill>
              <a:latin typeface="Calisto MT" charset="0"/>
              <a:ea typeface="Calisto MT" charset="0"/>
              <a:cs typeface="Calisto MT" charset="0"/>
            </a:endParaRPr>
          </a:p>
          <a:p>
            <a:pPr marL="685800" indent="-685800" algn="l">
              <a:lnSpc>
                <a:spcPct val="150000"/>
              </a:lnSpc>
              <a:buFont typeface="Arial" charset="0"/>
              <a:buChar char="•"/>
            </a:pPr>
            <a:r>
              <a:rPr lang="en-US" dirty="0" err="1" smtClean="0">
                <a:solidFill>
                  <a:schemeClr val="tx1">
                    <a:lumMod val="95000"/>
                  </a:schemeClr>
                </a:solidFill>
                <a:latin typeface="Calisto MT" charset="0"/>
                <a:ea typeface="Calisto MT" charset="0"/>
                <a:cs typeface="Calisto MT" charset="0"/>
              </a:rPr>
              <a:t>IoT</a:t>
            </a:r>
            <a:r>
              <a:rPr lang="en-US" dirty="0" smtClean="0">
                <a:solidFill>
                  <a:schemeClr val="tx1">
                    <a:lumMod val="95000"/>
                  </a:schemeClr>
                </a:solidFill>
                <a:latin typeface="Calisto MT" charset="0"/>
                <a:ea typeface="Calisto MT" charset="0"/>
                <a:cs typeface="Calisto MT" charset="0"/>
              </a:rPr>
              <a:t>, </a:t>
            </a:r>
            <a:r>
              <a:rPr lang="en-US" dirty="0" err="1">
                <a:solidFill>
                  <a:schemeClr val="tx1">
                    <a:lumMod val="95000"/>
                  </a:schemeClr>
                </a:solidFill>
                <a:latin typeface="Calisto MT" charset="0"/>
                <a:ea typeface="Calisto MT" charset="0"/>
                <a:cs typeface="Calisto MT" charset="0"/>
              </a:rPr>
              <a:t>m</a:t>
            </a:r>
            <a:r>
              <a:rPr lang="en-US" dirty="0" err="1" smtClean="0">
                <a:solidFill>
                  <a:schemeClr val="tx1">
                    <a:lumMod val="95000"/>
                  </a:schemeClr>
                </a:solidFill>
                <a:latin typeface="Calisto MT" charset="0"/>
                <a:ea typeface="Calisto MT" charset="0"/>
                <a:cs typeface="Calisto MT" charset="0"/>
              </a:rPr>
              <a:t>eldingstjenester</a:t>
            </a:r>
            <a:r>
              <a:rPr lang="en-US" dirty="0" smtClean="0">
                <a:solidFill>
                  <a:schemeClr val="tx1">
                    <a:lumMod val="95000"/>
                  </a:schemeClr>
                </a:solidFill>
                <a:latin typeface="Calisto MT" charset="0"/>
                <a:ea typeface="Calisto MT" charset="0"/>
                <a:cs typeface="Calisto MT" charset="0"/>
              </a:rPr>
              <a:t>, store </a:t>
            </a:r>
            <a:r>
              <a:rPr lang="en-US" dirty="0" err="1" smtClean="0">
                <a:solidFill>
                  <a:schemeClr val="tx1">
                    <a:lumMod val="95000"/>
                  </a:schemeClr>
                </a:solidFill>
                <a:latin typeface="Calisto MT" charset="0"/>
                <a:ea typeface="Calisto MT" charset="0"/>
                <a:cs typeface="Calisto MT" charset="0"/>
              </a:rPr>
              <a:t>datamengder</a:t>
            </a:r>
            <a:endParaRPr lang="en-US" dirty="0" smtClean="0">
              <a:solidFill>
                <a:schemeClr val="tx1">
                  <a:lumMod val="95000"/>
                </a:schemeClr>
              </a:solidFill>
              <a:latin typeface="Calisto MT" charset="0"/>
              <a:ea typeface="Calisto MT" charset="0"/>
              <a:cs typeface="Calisto MT" charset="0"/>
            </a:endParaRPr>
          </a:p>
          <a:p>
            <a:pPr marL="685800" indent="-685800" algn="l">
              <a:lnSpc>
                <a:spcPct val="150000"/>
              </a:lnSpc>
              <a:buFont typeface="Arial" charset="0"/>
              <a:buChar char="•"/>
            </a:pPr>
            <a:r>
              <a:rPr lang="en-US" dirty="0" err="1" smtClean="0">
                <a:solidFill>
                  <a:schemeClr val="tx1">
                    <a:lumMod val="95000"/>
                  </a:schemeClr>
                </a:solidFill>
                <a:latin typeface="Calisto MT" charset="0"/>
                <a:ea typeface="Calisto MT" charset="0"/>
                <a:cs typeface="Calisto MT" charset="0"/>
              </a:rPr>
              <a:t>Milliarder</a:t>
            </a:r>
            <a:r>
              <a:rPr lang="en-US" dirty="0" smtClean="0">
                <a:solidFill>
                  <a:schemeClr val="tx1">
                    <a:lumMod val="95000"/>
                  </a:schemeClr>
                </a:solidFill>
                <a:latin typeface="Calisto MT" charset="0"/>
                <a:ea typeface="Calisto MT" charset="0"/>
                <a:cs typeface="Calisto MT" charset="0"/>
              </a:rPr>
              <a:t> </a:t>
            </a:r>
            <a:r>
              <a:rPr lang="en-US" dirty="0" err="1" smtClean="0">
                <a:solidFill>
                  <a:schemeClr val="tx1">
                    <a:lumMod val="95000"/>
                  </a:schemeClr>
                </a:solidFill>
                <a:latin typeface="Calisto MT" charset="0"/>
                <a:ea typeface="Calisto MT" charset="0"/>
                <a:cs typeface="Calisto MT" charset="0"/>
              </a:rPr>
              <a:t>av</a:t>
            </a:r>
            <a:r>
              <a:rPr lang="en-US" dirty="0" smtClean="0">
                <a:solidFill>
                  <a:schemeClr val="tx1">
                    <a:lumMod val="95000"/>
                  </a:schemeClr>
                </a:solidFill>
                <a:latin typeface="Calisto MT" charset="0"/>
                <a:ea typeface="Calisto MT" charset="0"/>
                <a:cs typeface="Calisto MT" charset="0"/>
              </a:rPr>
              <a:t> </a:t>
            </a:r>
            <a:r>
              <a:rPr lang="en-US" dirty="0" err="1" smtClean="0">
                <a:solidFill>
                  <a:schemeClr val="tx1">
                    <a:lumMod val="95000"/>
                  </a:schemeClr>
                </a:solidFill>
                <a:latin typeface="Calisto MT" charset="0"/>
                <a:ea typeface="Calisto MT" charset="0"/>
                <a:cs typeface="Calisto MT" charset="0"/>
              </a:rPr>
              <a:t>kolonner</a:t>
            </a:r>
            <a:r>
              <a:rPr lang="en-US" dirty="0" smtClean="0">
                <a:solidFill>
                  <a:schemeClr val="tx1">
                    <a:lumMod val="95000"/>
                  </a:schemeClr>
                </a:solidFill>
                <a:latin typeface="Calisto MT" charset="0"/>
                <a:ea typeface="Calisto MT" charset="0"/>
                <a:cs typeface="Calisto MT" charset="0"/>
              </a:rPr>
              <a:t> per rad</a:t>
            </a:r>
          </a:p>
        </p:txBody>
      </p:sp>
    </p:spTree>
    <p:extLst>
      <p:ext uri="{BB962C8B-B14F-4D97-AF65-F5344CB8AC3E}">
        <p14:creationId xmlns:p14="http://schemas.microsoft.com/office/powerpoint/2010/main" val="1326919296"/>
      </p:ext>
    </p:extLst>
  </p:cSld>
  <p:clrMapOvr>
    <a:masterClrMapping/>
  </p:clrMapOvr>
  <p:transition spd="med"/>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282828"/>
        </a:solidFill>
        <a:effectLst/>
      </p:bgPr>
    </p:bg>
    <p:spTree>
      <p:nvGrpSpPr>
        <p:cNvPr id="1" name=""/>
        <p:cNvGrpSpPr/>
        <p:nvPr/>
      </p:nvGrpSpPr>
      <p:grpSpPr>
        <a:xfrm>
          <a:off x="0" y="0"/>
          <a:ext cx="0" cy="0"/>
          <a:chOff x="0" y="0"/>
          <a:chExt cx="0" cy="0"/>
        </a:xfrm>
      </p:grpSpPr>
      <p:sp>
        <p:nvSpPr>
          <p:cNvPr id="4" name="TextBox 3"/>
          <p:cNvSpPr txBox="1"/>
          <p:nvPr/>
        </p:nvSpPr>
        <p:spPr>
          <a:xfrm flipH="1">
            <a:off x="415367" y="2771075"/>
            <a:ext cx="8399449" cy="5287941"/>
          </a:xfrm>
          <a:prstGeom prst="rect">
            <a:avLst/>
          </a:prstGeom>
          <a:solidFill>
            <a:srgbClr val="3E424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80000" tIns="180000" rIns="180000" bIns="180000" numCol="1" spcCol="38100" rtlCol="0" anchor="ctr" anchorCtr="0">
            <a:spAutoFit/>
          </a:bodyPr>
          <a:lstStyle/>
          <a:p>
            <a:pPr marL="0" marR="0" indent="0" algn="l" defTabSz="821531" rtl="0" fontAlgn="auto" latinLnBrk="0" hangingPunct="0">
              <a:spcBef>
                <a:spcPts val="0"/>
              </a:spcBef>
              <a:spcAft>
                <a:spcPts val="0"/>
              </a:spcAft>
              <a:buClrTx/>
              <a:buSzTx/>
              <a:buFontTx/>
              <a:buNone/>
              <a:tabLst/>
            </a:pPr>
            <a:r>
              <a:rPr kumimoji="0" lang="en-US" sz="4000" b="0" i="0" u="none" strike="noStrike" cap="none" spc="0" normalizeH="0" baseline="0" dirty="0" smtClean="0">
                <a:ln>
                  <a:noFill/>
                </a:ln>
                <a:solidFill>
                  <a:schemeClr val="bg1"/>
                </a:solidFill>
                <a:effectLst/>
                <a:uFillTx/>
                <a:latin typeface="Consolas" charset="0"/>
                <a:ea typeface="Consolas" charset="0"/>
                <a:cs typeface="Consolas" charset="0"/>
                <a:sym typeface="Conduit ITC Light"/>
              </a:rPr>
              <a:t>CREATE TABLE </a:t>
            </a:r>
            <a:r>
              <a:rPr kumimoji="0" lang="en-US" sz="4000" b="0" i="0" u="none" strike="noStrike" cap="none" spc="0" normalizeH="0" baseline="0" dirty="0" err="1" smtClean="0">
                <a:ln>
                  <a:noFill/>
                </a:ln>
                <a:solidFill>
                  <a:schemeClr val="bg1"/>
                </a:solidFill>
                <a:effectLst/>
                <a:uFillTx/>
                <a:latin typeface="Consolas" charset="0"/>
                <a:ea typeface="Consolas" charset="0"/>
                <a:cs typeface="Consolas" charset="0"/>
                <a:sym typeface="Conduit ITC Light"/>
              </a:rPr>
              <a:t>weather_data</a:t>
            </a:r>
            <a:endParaRPr kumimoji="0" lang="en-US" sz="4000" b="0" i="0" u="none" strike="noStrike" cap="none" spc="0" normalizeH="0" baseline="0" dirty="0" smtClean="0">
              <a:ln>
                <a:noFill/>
              </a:ln>
              <a:solidFill>
                <a:schemeClr val="bg1"/>
              </a:solidFill>
              <a:effectLst/>
              <a:uFillTx/>
              <a:latin typeface="Consolas" charset="0"/>
              <a:ea typeface="Consolas" charset="0"/>
              <a:cs typeface="Consolas" charset="0"/>
              <a:sym typeface="Conduit ITC Light"/>
            </a:endParaRPr>
          </a:p>
          <a:p>
            <a:pPr marL="0" marR="0" indent="0" algn="l" defTabSz="821531" rtl="0" fontAlgn="auto" latinLnBrk="0" hangingPunct="0">
              <a:spcBef>
                <a:spcPts val="0"/>
              </a:spcBef>
              <a:spcAft>
                <a:spcPts val="0"/>
              </a:spcAft>
              <a:buClrTx/>
              <a:buSzTx/>
              <a:buFontTx/>
              <a:buNone/>
              <a:tabLst/>
            </a:pPr>
            <a:r>
              <a:rPr lang="en-US" sz="4000" dirty="0" smtClean="0">
                <a:solidFill>
                  <a:schemeClr val="bg1"/>
                </a:solidFill>
                <a:latin typeface="Consolas" charset="0"/>
                <a:ea typeface="Consolas" charset="0"/>
                <a:cs typeface="Consolas" charset="0"/>
              </a:rPr>
              <a:t>(</a:t>
            </a:r>
          </a:p>
          <a:p>
            <a:pPr marL="0" marR="0" indent="0" algn="l" defTabSz="821531" rtl="0" fontAlgn="auto" latinLnBrk="0" hangingPunct="0">
              <a:spcBef>
                <a:spcPts val="0"/>
              </a:spcBef>
              <a:spcAft>
                <a:spcPts val="0"/>
              </a:spcAft>
              <a:buClrTx/>
              <a:buSzTx/>
              <a:buFontTx/>
              <a:buNone/>
              <a:tabLst/>
            </a:pPr>
            <a:r>
              <a:rPr lang="en-US" sz="4000" dirty="0">
                <a:solidFill>
                  <a:schemeClr val="bg1"/>
                </a:solidFill>
                <a:latin typeface="Consolas" charset="0"/>
                <a:ea typeface="Consolas" charset="0"/>
                <a:cs typeface="Consolas" charset="0"/>
              </a:rPr>
              <a:t>	</a:t>
            </a:r>
            <a:r>
              <a:rPr lang="en-US" sz="4000" dirty="0" smtClean="0">
                <a:solidFill>
                  <a:schemeClr val="bg1"/>
                </a:solidFill>
                <a:latin typeface="Consolas" charset="0"/>
                <a:ea typeface="Consolas" charset="0"/>
                <a:cs typeface="Consolas" charset="0"/>
              </a:rPr>
              <a:t>id </a:t>
            </a:r>
            <a:r>
              <a:rPr lang="en-US" sz="4000" dirty="0" smtClean="0">
                <a:solidFill>
                  <a:schemeClr val="bg1"/>
                </a:solidFill>
                <a:latin typeface="Consolas" charset="0"/>
                <a:ea typeface="Consolas" charset="0"/>
                <a:cs typeface="Consolas" charset="0"/>
              </a:rPr>
              <a:t>          INT</a:t>
            </a:r>
            <a:r>
              <a:rPr lang="en-US" sz="4000" dirty="0" smtClean="0">
                <a:solidFill>
                  <a:schemeClr val="bg1"/>
                </a:solidFill>
                <a:latin typeface="Consolas" charset="0"/>
                <a:ea typeface="Consolas" charset="0"/>
                <a:cs typeface="Consolas" charset="0"/>
              </a:rPr>
              <a:t>,</a:t>
            </a:r>
          </a:p>
          <a:p>
            <a:pPr marL="0" marR="0" indent="0" algn="l" defTabSz="821531" rtl="0" fontAlgn="auto" latinLnBrk="0" hangingPunct="0">
              <a:spcBef>
                <a:spcPts val="0"/>
              </a:spcBef>
              <a:spcAft>
                <a:spcPts val="0"/>
              </a:spcAft>
              <a:buClrTx/>
              <a:buSzTx/>
              <a:buFontTx/>
              <a:buNone/>
              <a:tabLst/>
            </a:pPr>
            <a:r>
              <a:rPr lang="en-US" sz="4000" dirty="0">
                <a:solidFill>
                  <a:schemeClr val="bg1"/>
                </a:solidFill>
                <a:latin typeface="Consolas" charset="0"/>
                <a:ea typeface="Consolas" charset="0"/>
                <a:cs typeface="Consolas" charset="0"/>
              </a:rPr>
              <a:t>	</a:t>
            </a:r>
            <a:r>
              <a:rPr lang="en-US" sz="4000" dirty="0" err="1" smtClean="0">
                <a:solidFill>
                  <a:schemeClr val="bg1"/>
                </a:solidFill>
                <a:latin typeface="Consolas" charset="0"/>
                <a:ea typeface="Consolas" charset="0"/>
                <a:cs typeface="Consolas" charset="0"/>
              </a:rPr>
              <a:t>sensor_id</a:t>
            </a:r>
            <a:r>
              <a:rPr lang="en-US" sz="4000" dirty="0" smtClean="0">
                <a:solidFill>
                  <a:schemeClr val="bg1"/>
                </a:solidFill>
                <a:latin typeface="Consolas" charset="0"/>
                <a:ea typeface="Consolas" charset="0"/>
                <a:cs typeface="Consolas" charset="0"/>
              </a:rPr>
              <a:t> </a:t>
            </a:r>
            <a:r>
              <a:rPr lang="en-US" sz="4000" dirty="0" smtClean="0">
                <a:solidFill>
                  <a:schemeClr val="bg1"/>
                </a:solidFill>
                <a:latin typeface="Consolas" charset="0"/>
                <a:ea typeface="Consolas" charset="0"/>
                <a:cs typeface="Consolas" charset="0"/>
              </a:rPr>
              <a:t>   INT</a:t>
            </a:r>
            <a:r>
              <a:rPr lang="en-US" sz="4000" dirty="0" smtClean="0">
                <a:solidFill>
                  <a:schemeClr val="bg1"/>
                </a:solidFill>
                <a:latin typeface="Consolas" charset="0"/>
                <a:ea typeface="Consolas" charset="0"/>
                <a:cs typeface="Consolas" charset="0"/>
              </a:rPr>
              <a:t>,</a:t>
            </a:r>
          </a:p>
          <a:p>
            <a:pPr marL="0" marR="0" indent="0" algn="l" defTabSz="821531" rtl="0" fontAlgn="auto" latinLnBrk="0" hangingPunct="0">
              <a:spcBef>
                <a:spcPts val="0"/>
              </a:spcBef>
              <a:spcAft>
                <a:spcPts val="0"/>
              </a:spcAft>
              <a:buClrTx/>
              <a:buSzTx/>
              <a:buFontTx/>
              <a:buNone/>
              <a:tabLst/>
            </a:pPr>
            <a:r>
              <a:rPr lang="en-US" sz="4000" dirty="0">
                <a:solidFill>
                  <a:schemeClr val="bg1"/>
                </a:solidFill>
                <a:latin typeface="Consolas" charset="0"/>
                <a:ea typeface="Consolas" charset="0"/>
                <a:cs typeface="Consolas" charset="0"/>
              </a:rPr>
              <a:t>	</a:t>
            </a:r>
            <a:r>
              <a:rPr lang="en-US" sz="4000" dirty="0" smtClean="0">
                <a:solidFill>
                  <a:schemeClr val="bg1"/>
                </a:solidFill>
                <a:latin typeface="Consolas" charset="0"/>
                <a:ea typeface="Consolas" charset="0"/>
                <a:cs typeface="Consolas" charset="0"/>
              </a:rPr>
              <a:t>timestamp </a:t>
            </a:r>
            <a:r>
              <a:rPr lang="en-US" sz="4000" dirty="0" smtClean="0">
                <a:solidFill>
                  <a:schemeClr val="bg1"/>
                </a:solidFill>
                <a:latin typeface="Consolas" charset="0"/>
                <a:ea typeface="Consolas" charset="0"/>
                <a:cs typeface="Consolas" charset="0"/>
              </a:rPr>
              <a:t>   TIMESTAMP,</a:t>
            </a:r>
            <a:endParaRPr lang="en-US" sz="4000" dirty="0" smtClean="0">
              <a:solidFill>
                <a:schemeClr val="bg1"/>
              </a:solidFill>
              <a:latin typeface="Consolas" charset="0"/>
              <a:ea typeface="Consolas" charset="0"/>
              <a:cs typeface="Consolas" charset="0"/>
            </a:endParaRPr>
          </a:p>
          <a:p>
            <a:pPr marL="0" marR="0" indent="0" algn="l" defTabSz="821531" rtl="0" fontAlgn="auto" latinLnBrk="0" hangingPunct="0">
              <a:spcBef>
                <a:spcPts val="0"/>
              </a:spcBef>
              <a:spcAft>
                <a:spcPts val="0"/>
              </a:spcAft>
              <a:buClrTx/>
              <a:buSzTx/>
              <a:buFontTx/>
              <a:buNone/>
              <a:tabLst/>
            </a:pPr>
            <a:r>
              <a:rPr lang="en-US" sz="4000" dirty="0">
                <a:solidFill>
                  <a:schemeClr val="bg1"/>
                </a:solidFill>
                <a:latin typeface="Consolas" charset="0"/>
                <a:ea typeface="Consolas" charset="0"/>
                <a:cs typeface="Consolas" charset="0"/>
              </a:rPr>
              <a:t>	</a:t>
            </a:r>
            <a:r>
              <a:rPr lang="en-US" sz="4000" dirty="0" smtClean="0">
                <a:solidFill>
                  <a:schemeClr val="bg1"/>
                </a:solidFill>
                <a:latin typeface="Consolas" charset="0"/>
                <a:ea typeface="Consolas" charset="0"/>
                <a:cs typeface="Consolas" charset="0"/>
              </a:rPr>
              <a:t>temperature </a:t>
            </a:r>
            <a:r>
              <a:rPr lang="en-US" sz="4000" dirty="0" smtClean="0">
                <a:solidFill>
                  <a:schemeClr val="bg1"/>
                </a:solidFill>
                <a:latin typeface="Consolas" charset="0"/>
                <a:ea typeface="Consolas" charset="0"/>
                <a:cs typeface="Consolas" charset="0"/>
              </a:rPr>
              <a:t> FLOAT,</a:t>
            </a:r>
            <a:endParaRPr lang="en-US" sz="4000" dirty="0" smtClean="0">
              <a:solidFill>
                <a:schemeClr val="bg1"/>
              </a:solidFill>
              <a:latin typeface="Consolas" charset="0"/>
              <a:ea typeface="Consolas" charset="0"/>
              <a:cs typeface="Consolas" charset="0"/>
            </a:endParaRPr>
          </a:p>
          <a:p>
            <a:pPr marL="0" marR="0" indent="0" algn="l" defTabSz="821531" rtl="0" fontAlgn="auto" latinLnBrk="0" hangingPunct="0">
              <a:spcBef>
                <a:spcPts val="0"/>
              </a:spcBef>
              <a:spcAft>
                <a:spcPts val="0"/>
              </a:spcAft>
              <a:buClrTx/>
              <a:buSzTx/>
              <a:buFontTx/>
              <a:buNone/>
              <a:tabLst/>
            </a:pPr>
            <a:r>
              <a:rPr lang="en-US" sz="4000" dirty="0">
                <a:solidFill>
                  <a:schemeClr val="bg1"/>
                </a:solidFill>
                <a:latin typeface="Consolas" charset="0"/>
                <a:ea typeface="Consolas" charset="0"/>
                <a:cs typeface="Consolas" charset="0"/>
              </a:rPr>
              <a:t>	</a:t>
            </a:r>
            <a:r>
              <a:rPr lang="en-US" sz="4000" dirty="0" smtClean="0">
                <a:solidFill>
                  <a:schemeClr val="bg1"/>
                </a:solidFill>
                <a:latin typeface="Consolas" charset="0"/>
                <a:ea typeface="Consolas" charset="0"/>
                <a:cs typeface="Consolas" charset="0"/>
              </a:rPr>
              <a:t>PRIMARY KEY (id)</a:t>
            </a:r>
          </a:p>
          <a:p>
            <a:pPr marL="0" marR="0" indent="0" algn="l" defTabSz="821531" rtl="0" fontAlgn="auto" latinLnBrk="0" hangingPunct="0">
              <a:spcBef>
                <a:spcPts val="0"/>
              </a:spcBef>
              <a:spcAft>
                <a:spcPts val="0"/>
              </a:spcAft>
              <a:buClrTx/>
              <a:buSzTx/>
              <a:buFontTx/>
              <a:buNone/>
              <a:tabLst/>
            </a:pPr>
            <a:r>
              <a:rPr kumimoji="0" lang="en-US" sz="4000" b="0" i="0" u="none" strike="noStrike" cap="none" spc="0" normalizeH="0" baseline="0" dirty="0">
                <a:ln>
                  <a:noFill/>
                </a:ln>
                <a:solidFill>
                  <a:schemeClr val="bg1"/>
                </a:solidFill>
                <a:effectLst/>
                <a:uFillTx/>
                <a:latin typeface="Consolas" charset="0"/>
                <a:ea typeface="Consolas" charset="0"/>
                <a:cs typeface="Consolas" charset="0"/>
                <a:sym typeface="Conduit ITC Light"/>
              </a:rPr>
              <a:t>)</a:t>
            </a:r>
          </a:p>
        </p:txBody>
      </p:sp>
      <p:sp>
        <p:nvSpPr>
          <p:cNvPr id="5" name="Shape 119"/>
          <p:cNvSpPr/>
          <p:nvPr/>
        </p:nvSpPr>
        <p:spPr>
          <a:xfrm>
            <a:off x="415367" y="575185"/>
            <a:ext cx="17582147" cy="1683152"/>
          </a:xfrm>
          <a:prstGeom prst="rect">
            <a:avLst/>
          </a:prstGeom>
          <a:ln w="12700">
            <a:miter lim="400000"/>
          </a:ln>
          <a:extLst>
            <a:ext uri="{C572A759-6A51-4108-AA02-DFA0A04FC94B}">
              <ma14:wrappingTextBoxFlag xmlns:ma14="http://schemas.microsoft.com/office/mac/drawingml/2011/main" val="1"/>
            </a:ext>
          </a:extLst>
        </p:spPr>
        <p:txBody>
          <a:bodyPr wrap="square" lIns="71437" tIns="71437" rIns="71437" bIns="71437" anchor="ctr">
            <a:spAutoFit/>
          </a:bodyPr>
          <a:lstStyle/>
          <a:p>
            <a:pPr algn="l">
              <a:defRPr sz="20000">
                <a:solidFill>
                  <a:srgbClr val="3EC7C0"/>
                </a:solidFill>
              </a:defRPr>
            </a:pPr>
            <a:r>
              <a:rPr lang="nb-NO" sz="10000" dirty="0" smtClean="0">
                <a:solidFill>
                  <a:srgbClr val="17BDB4"/>
                </a:solidFill>
                <a:latin typeface="Calibri" charset="0"/>
                <a:ea typeface="Calibri" charset="0"/>
                <a:cs typeface="Calibri" charset="0"/>
              </a:rPr>
              <a:t>Relasjonsdatabase</a:t>
            </a:r>
            <a:endParaRPr lang="nb-NO" sz="10000" dirty="0">
              <a:solidFill>
                <a:srgbClr val="17BDB4"/>
              </a:solidFill>
              <a:latin typeface="Calibri" charset="0"/>
              <a:ea typeface="Calibri" charset="0"/>
              <a:cs typeface="Calibri" charset="0"/>
            </a:endParaRPr>
          </a:p>
        </p:txBody>
      </p:sp>
      <p:graphicFrame>
        <p:nvGraphicFramePr>
          <p:cNvPr id="7" name="Table 6"/>
          <p:cNvGraphicFramePr>
            <a:graphicFrameLocks noGrp="1"/>
          </p:cNvGraphicFramePr>
          <p:nvPr>
            <p:extLst>
              <p:ext uri="{D42A27DB-BD31-4B8C-83A1-F6EECF244321}">
                <p14:modId xmlns:p14="http://schemas.microsoft.com/office/powerpoint/2010/main" val="531123841"/>
              </p:ext>
            </p:extLst>
          </p:nvPr>
        </p:nvGraphicFramePr>
        <p:xfrm>
          <a:off x="415366" y="8860550"/>
          <a:ext cx="17582148" cy="4198440"/>
        </p:xfrm>
        <a:graphic>
          <a:graphicData uri="http://schemas.openxmlformats.org/drawingml/2006/table">
            <a:tbl>
              <a:tblPr/>
              <a:tblGrid>
                <a:gridCol w="1742618"/>
                <a:gridCol w="3803904"/>
                <a:gridCol w="7168896"/>
                <a:gridCol w="4866730"/>
              </a:tblGrid>
              <a:tr h="1025023">
                <a:tc>
                  <a:txBody>
                    <a:bodyPr/>
                    <a:lstStyle/>
                    <a:p>
                      <a:pPr algn="l" fontAlgn="b"/>
                      <a:r>
                        <a:rPr lang="en-US" sz="6100" b="1" i="0" u="none" strike="noStrike" dirty="0" smtClean="0">
                          <a:solidFill>
                            <a:srgbClr val="000000"/>
                          </a:solidFill>
                          <a:effectLst/>
                          <a:latin typeface="Calibri" charset="0"/>
                        </a:rPr>
                        <a:t>id</a:t>
                      </a:r>
                      <a:endParaRPr lang="en-US" sz="6100" b="1" i="0" u="none" strike="noStrike" dirty="0">
                        <a:solidFill>
                          <a:srgbClr val="000000"/>
                        </a:solidFill>
                        <a:effectLst/>
                        <a:latin typeface="Calibri" charset="0"/>
                      </a:endParaRPr>
                    </a:p>
                  </a:txBody>
                  <a:tcPr marL="288000" marR="288000" marT="180000" marB="180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l" fontAlgn="b"/>
                      <a:r>
                        <a:rPr lang="en-US" sz="6100" b="1" i="0" u="none" strike="noStrike" dirty="0" err="1" smtClean="0">
                          <a:solidFill>
                            <a:srgbClr val="000000"/>
                          </a:solidFill>
                          <a:effectLst/>
                          <a:latin typeface="Calibri" charset="0"/>
                        </a:rPr>
                        <a:t>sensor_id</a:t>
                      </a:r>
                      <a:endParaRPr lang="en-US" sz="6100" b="1" i="0" u="none" strike="noStrike" dirty="0">
                        <a:solidFill>
                          <a:srgbClr val="000000"/>
                        </a:solidFill>
                        <a:effectLst/>
                        <a:latin typeface="Calibri" charset="0"/>
                      </a:endParaRPr>
                    </a:p>
                  </a:txBody>
                  <a:tcPr marL="288000" marR="288000" marT="180000" marB="180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l" fontAlgn="b"/>
                      <a:r>
                        <a:rPr lang="en-US" sz="6100" b="1" i="0" u="none" strike="noStrike" dirty="0" smtClean="0">
                          <a:solidFill>
                            <a:srgbClr val="000000"/>
                          </a:solidFill>
                          <a:effectLst/>
                          <a:latin typeface="Calibri" charset="0"/>
                        </a:rPr>
                        <a:t>timestamp</a:t>
                      </a:r>
                      <a:endParaRPr lang="en-US" sz="6100" b="1" i="0" u="none" strike="noStrike" dirty="0">
                        <a:solidFill>
                          <a:srgbClr val="000000"/>
                        </a:solidFill>
                        <a:effectLst/>
                        <a:latin typeface="Calibri" charset="0"/>
                      </a:endParaRPr>
                    </a:p>
                  </a:txBody>
                  <a:tcPr marL="288000" marR="288000" marT="180000" marB="180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l" fontAlgn="b"/>
                      <a:r>
                        <a:rPr lang="en-US" sz="6100" b="1" i="0" u="none" strike="noStrike" dirty="0" smtClean="0">
                          <a:solidFill>
                            <a:srgbClr val="000000"/>
                          </a:solidFill>
                          <a:effectLst/>
                          <a:latin typeface="Calibri" charset="0"/>
                        </a:rPr>
                        <a:t>temperature</a:t>
                      </a:r>
                      <a:endParaRPr lang="en-US" sz="6100" b="1" i="0" u="none" strike="noStrike" dirty="0">
                        <a:solidFill>
                          <a:srgbClr val="000000"/>
                        </a:solidFill>
                        <a:effectLst/>
                        <a:latin typeface="Calibri" charset="0"/>
                      </a:endParaRPr>
                    </a:p>
                  </a:txBody>
                  <a:tcPr marL="288000" marR="288000" marT="180000" marB="180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r>
              <a:tr h="683349">
                <a:tc>
                  <a:txBody>
                    <a:bodyPr/>
                    <a:lstStyle/>
                    <a:p>
                      <a:pPr algn="l" fontAlgn="b"/>
                      <a:r>
                        <a:rPr lang="en-US" sz="4000" b="0" i="0" u="none" strike="noStrike" dirty="0" smtClean="0">
                          <a:solidFill>
                            <a:srgbClr val="000000"/>
                          </a:solidFill>
                          <a:effectLst/>
                          <a:latin typeface="Calibri" charset="0"/>
                        </a:rPr>
                        <a:t>1</a:t>
                      </a:r>
                      <a:endParaRPr lang="en-US" sz="4000" b="0" i="0" u="none" strike="noStrike" dirty="0">
                        <a:solidFill>
                          <a:srgbClr val="000000"/>
                        </a:solidFill>
                        <a:effectLst/>
                        <a:latin typeface="Calibri" charset="0"/>
                      </a:endParaRPr>
                    </a:p>
                  </a:txBody>
                  <a:tcPr marL="288000" marR="288000" marT="180000" marB="180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4000" b="0" i="0" u="none" strike="noStrike" dirty="0" smtClean="0">
                          <a:solidFill>
                            <a:srgbClr val="000000"/>
                          </a:solidFill>
                          <a:effectLst/>
                          <a:latin typeface="Calibri" charset="0"/>
                        </a:rPr>
                        <a:t>1</a:t>
                      </a:r>
                      <a:endParaRPr lang="en-US" sz="4000" b="0" i="0" u="none" strike="noStrike" dirty="0">
                        <a:solidFill>
                          <a:srgbClr val="000000"/>
                        </a:solidFill>
                        <a:effectLst/>
                        <a:latin typeface="Calibri" charset="0"/>
                      </a:endParaRPr>
                    </a:p>
                  </a:txBody>
                  <a:tcPr marL="288000" marR="288000" marT="180000" marB="180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4000" b="0" i="0" u="none" strike="noStrike" dirty="0" smtClean="0">
                          <a:solidFill>
                            <a:srgbClr val="000000"/>
                          </a:solidFill>
                          <a:effectLst/>
                          <a:latin typeface="Calibri" charset="0"/>
                        </a:rPr>
                        <a:t>2016-01-01T00:01:00.000Z</a:t>
                      </a:r>
                      <a:endParaRPr lang="en-US" sz="4000" b="0" i="0" u="none" strike="noStrike" dirty="0">
                        <a:solidFill>
                          <a:srgbClr val="000000"/>
                        </a:solidFill>
                        <a:effectLst/>
                        <a:latin typeface="Calibri" charset="0"/>
                      </a:endParaRPr>
                    </a:p>
                  </a:txBody>
                  <a:tcPr marL="288000" marR="288000" marT="180000" marB="180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US" sz="4000" b="0" i="0" u="none" strike="noStrike" dirty="0" smtClean="0">
                          <a:solidFill>
                            <a:srgbClr val="000000"/>
                          </a:solidFill>
                          <a:effectLst/>
                          <a:latin typeface="Calibri" charset="0"/>
                        </a:rPr>
                        <a:t>20.0</a:t>
                      </a:r>
                      <a:endParaRPr lang="en-US" sz="4000" b="0" i="0" u="none" strike="noStrike" dirty="0">
                        <a:solidFill>
                          <a:srgbClr val="000000"/>
                        </a:solidFill>
                        <a:effectLst/>
                        <a:latin typeface="Calibri" charset="0"/>
                      </a:endParaRPr>
                    </a:p>
                  </a:txBody>
                  <a:tcPr marL="288000" marR="288000" marT="180000" marB="180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683349">
                <a:tc>
                  <a:txBody>
                    <a:bodyPr/>
                    <a:lstStyle/>
                    <a:p>
                      <a:pPr algn="l" fontAlgn="b"/>
                      <a:r>
                        <a:rPr lang="is-IS" sz="4000" b="0" i="0" u="none" strike="noStrike" dirty="0" smtClean="0">
                          <a:solidFill>
                            <a:srgbClr val="000000"/>
                          </a:solidFill>
                          <a:effectLst/>
                          <a:latin typeface="Calibri" charset="0"/>
                        </a:rPr>
                        <a:t>2</a:t>
                      </a:r>
                      <a:endParaRPr lang="is-IS" sz="4000" b="0" i="0" u="none" strike="noStrike" dirty="0">
                        <a:solidFill>
                          <a:srgbClr val="000000"/>
                        </a:solidFill>
                        <a:effectLst/>
                        <a:latin typeface="Calibri" charset="0"/>
                      </a:endParaRPr>
                    </a:p>
                  </a:txBody>
                  <a:tcPr marL="288000" marR="288000" marT="180000" marB="180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4000" b="0" i="0" u="none" strike="noStrike" dirty="0" smtClean="0">
                          <a:solidFill>
                            <a:srgbClr val="000000"/>
                          </a:solidFill>
                          <a:effectLst/>
                          <a:latin typeface="Calibri" charset="0"/>
                        </a:rPr>
                        <a:t>1</a:t>
                      </a:r>
                      <a:endParaRPr lang="en-US" sz="4000" b="0" i="0" u="none" strike="noStrike" dirty="0">
                        <a:solidFill>
                          <a:srgbClr val="000000"/>
                        </a:solidFill>
                        <a:effectLst/>
                        <a:latin typeface="Calibri" charset="0"/>
                      </a:endParaRPr>
                    </a:p>
                  </a:txBody>
                  <a:tcPr marL="288000" marR="288000" marT="180000" marB="180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marR="0" indent="0" algn="l" defTabSz="821531" rtl="0" eaLnBrk="1" fontAlgn="b" latinLnBrk="0" hangingPunct="1">
                        <a:lnSpc>
                          <a:spcPct val="100000"/>
                        </a:lnSpc>
                        <a:spcBef>
                          <a:spcPts val="0"/>
                        </a:spcBef>
                        <a:spcAft>
                          <a:spcPts val="0"/>
                        </a:spcAft>
                        <a:buClrTx/>
                        <a:buSzTx/>
                        <a:buFontTx/>
                        <a:buNone/>
                        <a:tabLst/>
                        <a:defRPr/>
                      </a:pPr>
                      <a:r>
                        <a:rPr lang="en-US" sz="4000" b="0" i="0" u="none" strike="noStrike" dirty="0" smtClean="0">
                          <a:solidFill>
                            <a:srgbClr val="000000"/>
                          </a:solidFill>
                          <a:effectLst/>
                          <a:latin typeface="Calibri" charset="0"/>
                        </a:rPr>
                        <a:t>2016-01-01T00:02:00.000Z</a:t>
                      </a:r>
                    </a:p>
                  </a:txBody>
                  <a:tcPr marL="288000" marR="288000" marT="180000" marB="180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is-IS" sz="4000" b="0" i="0" u="none" strike="noStrike" dirty="0" smtClean="0">
                          <a:solidFill>
                            <a:srgbClr val="000000"/>
                          </a:solidFill>
                          <a:effectLst/>
                          <a:latin typeface="Calibri" charset="0"/>
                        </a:rPr>
                        <a:t>20.1</a:t>
                      </a:r>
                      <a:endParaRPr lang="is-IS" sz="4000" b="0" i="0" u="none" strike="noStrike" dirty="0">
                        <a:solidFill>
                          <a:srgbClr val="000000"/>
                        </a:solidFill>
                        <a:effectLst/>
                        <a:latin typeface="Calibri" charset="0"/>
                      </a:endParaRPr>
                    </a:p>
                  </a:txBody>
                  <a:tcPr marL="288000" marR="288000" marT="180000" marB="180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683349">
                <a:tc>
                  <a:txBody>
                    <a:bodyPr/>
                    <a:lstStyle/>
                    <a:p>
                      <a:pPr algn="l" fontAlgn="b"/>
                      <a:r>
                        <a:rPr lang="en-US" sz="4000" b="0" i="0" u="none" strike="noStrike" dirty="0" smtClean="0">
                          <a:solidFill>
                            <a:srgbClr val="000000"/>
                          </a:solidFill>
                          <a:effectLst/>
                          <a:latin typeface="Calibri" charset="0"/>
                        </a:rPr>
                        <a:t>3</a:t>
                      </a:r>
                      <a:endParaRPr lang="en-US" sz="4000" b="0" i="0" u="none" strike="noStrike" dirty="0">
                        <a:solidFill>
                          <a:srgbClr val="000000"/>
                        </a:solidFill>
                        <a:effectLst/>
                        <a:latin typeface="Calibri" charset="0"/>
                      </a:endParaRPr>
                    </a:p>
                  </a:txBody>
                  <a:tcPr marL="288000" marR="288000" marT="180000" marB="180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4000" b="0" i="0" u="none" strike="noStrike" dirty="0" smtClean="0">
                          <a:solidFill>
                            <a:srgbClr val="000000"/>
                          </a:solidFill>
                          <a:effectLst/>
                          <a:latin typeface="Calibri" charset="0"/>
                        </a:rPr>
                        <a:t>1</a:t>
                      </a:r>
                      <a:endParaRPr lang="en-US" sz="4000" b="0" i="0" u="none" strike="noStrike" dirty="0">
                        <a:solidFill>
                          <a:srgbClr val="000000"/>
                        </a:solidFill>
                        <a:effectLst/>
                        <a:latin typeface="Calibri" charset="0"/>
                      </a:endParaRPr>
                    </a:p>
                  </a:txBody>
                  <a:tcPr marL="288000" marR="288000" marT="180000" marB="180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marR="0" indent="0" algn="l" defTabSz="821531" rtl="0" eaLnBrk="1" fontAlgn="b" latinLnBrk="0" hangingPunct="1">
                        <a:lnSpc>
                          <a:spcPct val="100000"/>
                        </a:lnSpc>
                        <a:spcBef>
                          <a:spcPts val="0"/>
                        </a:spcBef>
                        <a:spcAft>
                          <a:spcPts val="0"/>
                        </a:spcAft>
                        <a:buClrTx/>
                        <a:buSzTx/>
                        <a:buFontTx/>
                        <a:buNone/>
                        <a:tabLst/>
                        <a:defRPr/>
                      </a:pPr>
                      <a:r>
                        <a:rPr lang="en-US" sz="4000" b="0" i="0" u="none" strike="noStrike" dirty="0" smtClean="0">
                          <a:solidFill>
                            <a:srgbClr val="000000"/>
                          </a:solidFill>
                          <a:effectLst/>
                          <a:latin typeface="Calibri" charset="0"/>
                        </a:rPr>
                        <a:t>2016-01-01T00:03:00.000Z</a:t>
                      </a:r>
                    </a:p>
                  </a:txBody>
                  <a:tcPr marL="288000" marR="288000" marT="180000" marB="180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is-IS" sz="4000" b="0" i="0" u="none" strike="noStrike" dirty="0" smtClean="0">
                          <a:solidFill>
                            <a:srgbClr val="000000"/>
                          </a:solidFill>
                          <a:effectLst/>
                          <a:latin typeface="Calibri" charset="0"/>
                        </a:rPr>
                        <a:t>20.2</a:t>
                      </a:r>
                      <a:endParaRPr lang="is-IS" sz="4000" b="0" i="0" u="none" strike="noStrike" dirty="0">
                        <a:solidFill>
                          <a:srgbClr val="000000"/>
                        </a:solidFill>
                        <a:effectLst/>
                        <a:latin typeface="Calibri" charset="0"/>
                      </a:endParaRPr>
                    </a:p>
                  </a:txBody>
                  <a:tcPr marL="288000" marR="288000" marT="180000" marB="180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bl>
          </a:graphicData>
        </a:graphic>
      </p:graphicFrame>
    </p:spTree>
    <p:extLst>
      <p:ext uri="{BB962C8B-B14F-4D97-AF65-F5344CB8AC3E}">
        <p14:creationId xmlns:p14="http://schemas.microsoft.com/office/powerpoint/2010/main" val="2094796838"/>
      </p:ext>
    </p:extLst>
  </p:cSld>
  <p:clrMapOvr>
    <a:masterClrMapping/>
  </p:clrMapOvr>
  <p:transition spd="med"/>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282828"/>
        </a:solidFill>
        <a:effectLst/>
      </p:bgPr>
    </p:bg>
    <p:spTree>
      <p:nvGrpSpPr>
        <p:cNvPr id="1" name=""/>
        <p:cNvGrpSpPr/>
        <p:nvPr/>
      </p:nvGrpSpPr>
      <p:grpSpPr>
        <a:xfrm>
          <a:off x="0" y="0"/>
          <a:ext cx="0" cy="0"/>
          <a:chOff x="0" y="0"/>
          <a:chExt cx="0" cy="0"/>
        </a:xfrm>
      </p:grpSpPr>
      <p:sp>
        <p:nvSpPr>
          <p:cNvPr id="4" name="TextBox 3"/>
          <p:cNvSpPr txBox="1"/>
          <p:nvPr/>
        </p:nvSpPr>
        <p:spPr>
          <a:xfrm flipH="1">
            <a:off x="415365" y="3706221"/>
            <a:ext cx="10850042" cy="4453141"/>
          </a:xfrm>
          <a:prstGeom prst="rect">
            <a:avLst/>
          </a:prstGeom>
          <a:solidFill>
            <a:srgbClr val="3E424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l" defTabSz="821531" rtl="0" fontAlgn="auto" latinLnBrk="0" hangingPunct="0">
              <a:spcBef>
                <a:spcPts val="0"/>
              </a:spcBef>
              <a:spcAft>
                <a:spcPts val="0"/>
              </a:spcAft>
              <a:buClrTx/>
              <a:buSzTx/>
              <a:buFontTx/>
              <a:buNone/>
              <a:tabLst/>
            </a:pPr>
            <a:r>
              <a:rPr kumimoji="0" lang="en-US" sz="4000" b="0" i="0" u="none" strike="noStrike" cap="none" spc="0" normalizeH="0" baseline="0" dirty="0" smtClean="0">
                <a:ln>
                  <a:noFill/>
                </a:ln>
                <a:solidFill>
                  <a:schemeClr val="bg1"/>
                </a:solidFill>
                <a:effectLst/>
                <a:uFillTx/>
                <a:latin typeface="Consolas" charset="0"/>
                <a:ea typeface="Consolas" charset="0"/>
                <a:cs typeface="Consolas" charset="0"/>
                <a:sym typeface="Conduit ITC Light"/>
              </a:rPr>
              <a:t>CREATE TABLE </a:t>
            </a:r>
            <a:r>
              <a:rPr kumimoji="0" lang="en-US" sz="4000" b="0" i="0" u="none" strike="noStrike" cap="none" spc="0" normalizeH="0" baseline="0" dirty="0" err="1" smtClean="0">
                <a:ln>
                  <a:noFill/>
                </a:ln>
                <a:solidFill>
                  <a:schemeClr val="bg1"/>
                </a:solidFill>
                <a:effectLst/>
                <a:uFillTx/>
                <a:latin typeface="Consolas" charset="0"/>
                <a:ea typeface="Consolas" charset="0"/>
                <a:cs typeface="Consolas" charset="0"/>
                <a:sym typeface="Conduit ITC Light"/>
              </a:rPr>
              <a:t>weather_data</a:t>
            </a:r>
            <a:endParaRPr kumimoji="0" lang="en-US" sz="4000" b="0" i="0" u="none" strike="noStrike" cap="none" spc="0" normalizeH="0" baseline="0" dirty="0" smtClean="0">
              <a:ln>
                <a:noFill/>
              </a:ln>
              <a:solidFill>
                <a:schemeClr val="bg1"/>
              </a:solidFill>
              <a:effectLst/>
              <a:uFillTx/>
              <a:latin typeface="Consolas" charset="0"/>
              <a:ea typeface="Consolas" charset="0"/>
              <a:cs typeface="Consolas" charset="0"/>
              <a:sym typeface="Conduit ITC Light"/>
            </a:endParaRPr>
          </a:p>
          <a:p>
            <a:pPr marL="0" marR="0" indent="0" algn="l" defTabSz="821531" rtl="0" fontAlgn="auto" latinLnBrk="0" hangingPunct="0">
              <a:spcBef>
                <a:spcPts val="0"/>
              </a:spcBef>
              <a:spcAft>
                <a:spcPts val="0"/>
              </a:spcAft>
              <a:buClrTx/>
              <a:buSzTx/>
              <a:buFontTx/>
              <a:buNone/>
              <a:tabLst/>
            </a:pPr>
            <a:r>
              <a:rPr lang="en-US" sz="4000" dirty="0" smtClean="0">
                <a:solidFill>
                  <a:schemeClr val="bg1"/>
                </a:solidFill>
                <a:latin typeface="Consolas" charset="0"/>
                <a:ea typeface="Consolas" charset="0"/>
                <a:cs typeface="Consolas" charset="0"/>
              </a:rPr>
              <a:t>(</a:t>
            </a:r>
          </a:p>
          <a:p>
            <a:pPr marL="0" marR="0" indent="0" algn="l" defTabSz="821531" rtl="0" fontAlgn="auto" latinLnBrk="0" hangingPunct="0">
              <a:spcBef>
                <a:spcPts val="0"/>
              </a:spcBef>
              <a:spcAft>
                <a:spcPts val="0"/>
              </a:spcAft>
              <a:buClrTx/>
              <a:buSzTx/>
              <a:buFontTx/>
              <a:buNone/>
              <a:tabLst/>
            </a:pPr>
            <a:r>
              <a:rPr lang="en-US" sz="4000" dirty="0">
                <a:solidFill>
                  <a:schemeClr val="bg1"/>
                </a:solidFill>
                <a:latin typeface="Consolas" charset="0"/>
                <a:ea typeface="Consolas" charset="0"/>
                <a:cs typeface="Consolas" charset="0"/>
              </a:rPr>
              <a:t>	</a:t>
            </a:r>
            <a:r>
              <a:rPr lang="en-US" sz="4000" dirty="0" err="1" smtClean="0">
                <a:solidFill>
                  <a:schemeClr val="bg1"/>
                </a:solidFill>
                <a:latin typeface="Consolas" charset="0"/>
                <a:ea typeface="Consolas" charset="0"/>
                <a:cs typeface="Consolas" charset="0"/>
              </a:rPr>
              <a:t>sensor_id</a:t>
            </a:r>
            <a:r>
              <a:rPr lang="en-US" sz="4000" dirty="0" smtClean="0">
                <a:solidFill>
                  <a:schemeClr val="bg1"/>
                </a:solidFill>
                <a:latin typeface="Consolas" charset="0"/>
                <a:ea typeface="Consolas" charset="0"/>
                <a:cs typeface="Consolas" charset="0"/>
              </a:rPr>
              <a:t> </a:t>
            </a:r>
            <a:r>
              <a:rPr lang="en-US" sz="4000" dirty="0" smtClean="0">
                <a:solidFill>
                  <a:schemeClr val="bg1"/>
                </a:solidFill>
                <a:latin typeface="Consolas" charset="0"/>
                <a:ea typeface="Consolas" charset="0"/>
                <a:cs typeface="Consolas" charset="0"/>
              </a:rPr>
              <a:t>   INT</a:t>
            </a:r>
            <a:r>
              <a:rPr lang="en-US" sz="4000" dirty="0" smtClean="0">
                <a:solidFill>
                  <a:schemeClr val="bg1"/>
                </a:solidFill>
                <a:latin typeface="Consolas" charset="0"/>
                <a:ea typeface="Consolas" charset="0"/>
                <a:cs typeface="Consolas" charset="0"/>
              </a:rPr>
              <a:t>,</a:t>
            </a:r>
          </a:p>
          <a:p>
            <a:pPr marL="0" marR="0" indent="0" algn="l" defTabSz="821531" rtl="0" fontAlgn="auto" latinLnBrk="0" hangingPunct="0">
              <a:spcBef>
                <a:spcPts val="0"/>
              </a:spcBef>
              <a:spcAft>
                <a:spcPts val="0"/>
              </a:spcAft>
              <a:buClrTx/>
              <a:buSzTx/>
              <a:buFontTx/>
              <a:buNone/>
              <a:tabLst/>
            </a:pPr>
            <a:r>
              <a:rPr lang="en-US" sz="4000" dirty="0">
                <a:solidFill>
                  <a:schemeClr val="bg1"/>
                </a:solidFill>
                <a:latin typeface="Consolas" charset="0"/>
                <a:ea typeface="Consolas" charset="0"/>
                <a:cs typeface="Consolas" charset="0"/>
              </a:rPr>
              <a:t>	</a:t>
            </a:r>
            <a:r>
              <a:rPr lang="en-US" sz="4000" dirty="0" smtClean="0">
                <a:solidFill>
                  <a:schemeClr val="bg1"/>
                </a:solidFill>
                <a:latin typeface="Consolas" charset="0"/>
                <a:ea typeface="Consolas" charset="0"/>
                <a:cs typeface="Consolas" charset="0"/>
              </a:rPr>
              <a:t>timestamp </a:t>
            </a:r>
            <a:r>
              <a:rPr lang="en-US" sz="4000" dirty="0" smtClean="0">
                <a:solidFill>
                  <a:schemeClr val="bg1"/>
                </a:solidFill>
                <a:latin typeface="Consolas" charset="0"/>
                <a:ea typeface="Consolas" charset="0"/>
                <a:cs typeface="Consolas" charset="0"/>
              </a:rPr>
              <a:t>   TIMESTAMP,</a:t>
            </a:r>
            <a:endParaRPr lang="en-US" sz="4000" dirty="0" smtClean="0">
              <a:solidFill>
                <a:schemeClr val="bg1"/>
              </a:solidFill>
              <a:latin typeface="Consolas" charset="0"/>
              <a:ea typeface="Consolas" charset="0"/>
              <a:cs typeface="Consolas" charset="0"/>
            </a:endParaRPr>
          </a:p>
          <a:p>
            <a:pPr marL="0" marR="0" indent="0" algn="l" defTabSz="821531" rtl="0" fontAlgn="auto" latinLnBrk="0" hangingPunct="0">
              <a:spcBef>
                <a:spcPts val="0"/>
              </a:spcBef>
              <a:spcAft>
                <a:spcPts val="0"/>
              </a:spcAft>
              <a:buClrTx/>
              <a:buSzTx/>
              <a:buFontTx/>
              <a:buNone/>
              <a:tabLst/>
            </a:pPr>
            <a:r>
              <a:rPr lang="en-US" sz="4000" dirty="0">
                <a:solidFill>
                  <a:schemeClr val="bg1"/>
                </a:solidFill>
                <a:latin typeface="Consolas" charset="0"/>
                <a:ea typeface="Consolas" charset="0"/>
                <a:cs typeface="Consolas" charset="0"/>
              </a:rPr>
              <a:t>	</a:t>
            </a:r>
            <a:r>
              <a:rPr lang="en-US" sz="4000" dirty="0" smtClean="0">
                <a:solidFill>
                  <a:schemeClr val="bg1"/>
                </a:solidFill>
                <a:latin typeface="Consolas" charset="0"/>
                <a:ea typeface="Consolas" charset="0"/>
                <a:cs typeface="Consolas" charset="0"/>
              </a:rPr>
              <a:t>temperature </a:t>
            </a:r>
            <a:r>
              <a:rPr lang="en-US" sz="4000" dirty="0" smtClean="0">
                <a:solidFill>
                  <a:schemeClr val="bg1"/>
                </a:solidFill>
                <a:latin typeface="Consolas" charset="0"/>
                <a:ea typeface="Consolas" charset="0"/>
                <a:cs typeface="Consolas" charset="0"/>
              </a:rPr>
              <a:t> FLOAT,</a:t>
            </a:r>
            <a:endParaRPr lang="en-US" sz="4000" dirty="0" smtClean="0">
              <a:solidFill>
                <a:schemeClr val="bg1"/>
              </a:solidFill>
              <a:latin typeface="Consolas" charset="0"/>
              <a:ea typeface="Consolas" charset="0"/>
              <a:cs typeface="Consolas" charset="0"/>
            </a:endParaRPr>
          </a:p>
          <a:p>
            <a:pPr marL="0" marR="0" indent="0" algn="l" defTabSz="821531" rtl="0" fontAlgn="auto" latinLnBrk="0" hangingPunct="0">
              <a:spcBef>
                <a:spcPts val="0"/>
              </a:spcBef>
              <a:spcAft>
                <a:spcPts val="0"/>
              </a:spcAft>
              <a:buClrTx/>
              <a:buSzTx/>
              <a:buFontTx/>
              <a:buNone/>
              <a:tabLst/>
            </a:pPr>
            <a:r>
              <a:rPr lang="en-US" sz="4000" dirty="0">
                <a:solidFill>
                  <a:schemeClr val="bg1"/>
                </a:solidFill>
                <a:latin typeface="Consolas" charset="0"/>
                <a:ea typeface="Consolas" charset="0"/>
                <a:cs typeface="Consolas" charset="0"/>
              </a:rPr>
              <a:t>	</a:t>
            </a:r>
            <a:r>
              <a:rPr lang="en-US" sz="4000" dirty="0" smtClean="0">
                <a:solidFill>
                  <a:schemeClr val="bg1"/>
                </a:solidFill>
                <a:latin typeface="Consolas" charset="0"/>
                <a:ea typeface="Consolas" charset="0"/>
                <a:cs typeface="Consolas" charset="0"/>
              </a:rPr>
              <a:t>PRIMARY KEY (</a:t>
            </a:r>
            <a:r>
              <a:rPr lang="en-US" sz="4000" dirty="0" err="1" smtClean="0">
                <a:solidFill>
                  <a:schemeClr val="bg1"/>
                </a:solidFill>
                <a:latin typeface="Consolas" charset="0"/>
                <a:ea typeface="Consolas" charset="0"/>
                <a:cs typeface="Consolas" charset="0"/>
              </a:rPr>
              <a:t>sensor_id</a:t>
            </a:r>
            <a:r>
              <a:rPr lang="en-US" sz="4000" dirty="0" smtClean="0">
                <a:solidFill>
                  <a:schemeClr val="bg1"/>
                </a:solidFill>
                <a:latin typeface="Consolas" charset="0"/>
                <a:ea typeface="Consolas" charset="0"/>
                <a:cs typeface="Consolas" charset="0"/>
              </a:rPr>
              <a:t>, timestamp)</a:t>
            </a:r>
          </a:p>
          <a:p>
            <a:pPr marL="0" marR="0" indent="0" algn="l" defTabSz="821531" rtl="0" fontAlgn="auto" latinLnBrk="0" hangingPunct="0">
              <a:spcBef>
                <a:spcPts val="0"/>
              </a:spcBef>
              <a:spcAft>
                <a:spcPts val="0"/>
              </a:spcAft>
              <a:buClrTx/>
              <a:buSzTx/>
              <a:buFontTx/>
              <a:buNone/>
              <a:tabLst/>
            </a:pPr>
            <a:r>
              <a:rPr kumimoji="0" lang="en-US" sz="4000" b="0" i="0" u="none" strike="noStrike" cap="none" spc="0" normalizeH="0" baseline="0" dirty="0">
                <a:ln>
                  <a:noFill/>
                </a:ln>
                <a:solidFill>
                  <a:schemeClr val="bg1"/>
                </a:solidFill>
                <a:effectLst/>
                <a:uFillTx/>
                <a:latin typeface="Consolas" charset="0"/>
                <a:ea typeface="Consolas" charset="0"/>
                <a:cs typeface="Consolas" charset="0"/>
                <a:sym typeface="Conduit ITC Light"/>
              </a:rPr>
              <a:t>)</a:t>
            </a:r>
          </a:p>
        </p:txBody>
      </p:sp>
      <p:sp>
        <p:nvSpPr>
          <p:cNvPr id="5" name="Shape 119"/>
          <p:cNvSpPr/>
          <p:nvPr/>
        </p:nvSpPr>
        <p:spPr>
          <a:xfrm>
            <a:off x="415367" y="575185"/>
            <a:ext cx="17582147" cy="1683152"/>
          </a:xfrm>
          <a:prstGeom prst="rect">
            <a:avLst/>
          </a:prstGeom>
          <a:ln w="12700">
            <a:miter lim="400000"/>
          </a:ln>
          <a:extLst>
            <a:ext uri="{C572A759-6A51-4108-AA02-DFA0A04FC94B}">
              <ma14:wrappingTextBoxFlag xmlns:ma14="http://schemas.microsoft.com/office/mac/drawingml/2011/main" val="1"/>
            </a:ext>
          </a:extLst>
        </p:spPr>
        <p:txBody>
          <a:bodyPr wrap="square" lIns="71437" tIns="71437" rIns="71437" bIns="71437" anchor="ctr">
            <a:spAutoFit/>
          </a:bodyPr>
          <a:lstStyle/>
          <a:p>
            <a:pPr algn="l">
              <a:defRPr sz="20000">
                <a:solidFill>
                  <a:srgbClr val="3EC7C0"/>
                </a:solidFill>
              </a:defRPr>
            </a:pPr>
            <a:r>
              <a:rPr lang="nb-NO" sz="10000" dirty="0" err="1" smtClean="0">
                <a:solidFill>
                  <a:srgbClr val="17BDB4"/>
                </a:solidFill>
                <a:latin typeface="Calibri" charset="0"/>
                <a:ea typeface="Calibri" charset="0"/>
                <a:cs typeface="Calibri" charset="0"/>
              </a:rPr>
              <a:t>Wide</a:t>
            </a:r>
            <a:r>
              <a:rPr lang="nb-NO" sz="10000" dirty="0" smtClean="0">
                <a:solidFill>
                  <a:srgbClr val="17BDB4"/>
                </a:solidFill>
                <a:latin typeface="Calibri" charset="0"/>
                <a:ea typeface="Calibri" charset="0"/>
                <a:cs typeface="Calibri" charset="0"/>
              </a:rPr>
              <a:t> </a:t>
            </a:r>
            <a:r>
              <a:rPr lang="nb-NO" sz="10000" dirty="0" err="1" smtClean="0">
                <a:solidFill>
                  <a:srgbClr val="17BDB4"/>
                </a:solidFill>
                <a:latin typeface="Calibri" charset="0"/>
                <a:ea typeface="Calibri" charset="0"/>
                <a:cs typeface="Calibri" charset="0"/>
              </a:rPr>
              <a:t>Column</a:t>
            </a:r>
            <a:r>
              <a:rPr lang="nb-NO" sz="10000" dirty="0" smtClean="0">
                <a:solidFill>
                  <a:srgbClr val="17BDB4"/>
                </a:solidFill>
                <a:latin typeface="Calibri" charset="0"/>
                <a:ea typeface="Calibri" charset="0"/>
                <a:cs typeface="Calibri" charset="0"/>
              </a:rPr>
              <a:t> Store</a:t>
            </a:r>
            <a:endParaRPr lang="nb-NO" sz="10000" dirty="0">
              <a:solidFill>
                <a:srgbClr val="17BDB4"/>
              </a:solidFill>
              <a:latin typeface="Calibri" charset="0"/>
              <a:ea typeface="Calibri" charset="0"/>
              <a:cs typeface="Calibri" charset="0"/>
            </a:endParaRPr>
          </a:p>
        </p:txBody>
      </p:sp>
      <p:sp>
        <p:nvSpPr>
          <p:cNvPr id="3" name="Rectangle 2"/>
          <p:cNvSpPr>
            <a:spLocks noChangeAspect="1"/>
          </p:cNvSpPr>
          <p:nvPr/>
        </p:nvSpPr>
        <p:spPr>
          <a:xfrm>
            <a:off x="378789" y="10852780"/>
            <a:ext cx="2160000" cy="2160000"/>
          </a:xfrm>
          <a:prstGeom prst="rect">
            <a:avLst/>
          </a:prstGeom>
          <a:solidFill>
            <a:srgbClr val="17BDB4"/>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noAutofit/>
          </a:bodyPr>
          <a:lstStyle/>
          <a:p>
            <a:pPr marL="0" marR="0" indent="0" algn="ctr" defTabSz="821531" rtl="0" fontAlgn="auto" latinLnBrk="0" hangingPunct="0">
              <a:lnSpc>
                <a:spcPct val="100000"/>
              </a:lnSpc>
              <a:spcBef>
                <a:spcPts val="0"/>
              </a:spcBef>
              <a:spcAft>
                <a:spcPts val="0"/>
              </a:spcAft>
              <a:buClrTx/>
              <a:buSzTx/>
              <a:buFontTx/>
              <a:buNone/>
              <a:tabLst/>
            </a:pPr>
            <a:r>
              <a:rPr lang="nb-NO" sz="7200" b="1">
                <a:solidFill>
                  <a:schemeClr val="tx2">
                    <a:lumMod val="10000"/>
                  </a:schemeClr>
                </a:solidFill>
                <a:latin typeface="+mn-lt"/>
                <a:ea typeface="+mn-ea"/>
                <a:cs typeface="+mn-cs"/>
                <a:sym typeface="Helvetica Light"/>
              </a:rPr>
              <a:t>1</a:t>
            </a:r>
            <a:endParaRPr kumimoji="0" sz="7200" b="1" i="0" u="none" strike="noStrike" cap="none" spc="0" normalizeH="0" baseline="0" dirty="0">
              <a:ln>
                <a:noFill/>
              </a:ln>
              <a:solidFill>
                <a:schemeClr val="tx2">
                  <a:lumMod val="10000"/>
                </a:schemeClr>
              </a:solidFill>
              <a:effectLst/>
              <a:uFillTx/>
              <a:latin typeface="+mn-lt"/>
              <a:ea typeface="+mn-ea"/>
              <a:cs typeface="+mn-cs"/>
              <a:sym typeface="Helvetica Light"/>
            </a:endParaRPr>
          </a:p>
        </p:txBody>
      </p:sp>
      <p:sp>
        <p:nvSpPr>
          <p:cNvPr id="8" name="Rectangle 7"/>
          <p:cNvSpPr>
            <a:spLocks noChangeAspect="1"/>
          </p:cNvSpPr>
          <p:nvPr/>
        </p:nvSpPr>
        <p:spPr>
          <a:xfrm>
            <a:off x="7834821" y="10852780"/>
            <a:ext cx="5040000" cy="1080000"/>
          </a:xfrm>
          <a:prstGeom prst="rect">
            <a:avLst/>
          </a:prstGeom>
          <a:solidFill>
            <a:srgbClr val="17BDB4"/>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noAutofit/>
          </a:bodyPr>
          <a:lstStyle/>
          <a:p>
            <a:r>
              <a:rPr lang="en-US" sz="3200" b="1" dirty="0" smtClean="0">
                <a:solidFill>
                  <a:srgbClr val="000000"/>
                </a:solidFill>
                <a:latin typeface="Calibri" charset="0"/>
              </a:rPr>
              <a:t>2016-01-01T00:00:02.000Z</a:t>
            </a:r>
            <a:endParaRPr kumimoji="0" sz="3200" b="1" i="0" u="none" strike="noStrike" cap="none" spc="0" normalizeH="0" baseline="0" dirty="0">
              <a:ln>
                <a:noFill/>
              </a:ln>
              <a:solidFill>
                <a:schemeClr val="bg2"/>
              </a:solidFill>
              <a:effectLst/>
              <a:uFillTx/>
              <a:latin typeface="+mn-lt"/>
              <a:ea typeface="+mn-ea"/>
              <a:cs typeface="+mn-cs"/>
              <a:sym typeface="Helvetica Light"/>
            </a:endParaRPr>
          </a:p>
        </p:txBody>
      </p:sp>
      <p:sp>
        <p:nvSpPr>
          <p:cNvPr id="9" name="Rectangle 8"/>
          <p:cNvSpPr>
            <a:spLocks noChangeAspect="1"/>
          </p:cNvSpPr>
          <p:nvPr/>
        </p:nvSpPr>
        <p:spPr>
          <a:xfrm>
            <a:off x="2758245" y="10852780"/>
            <a:ext cx="5040000" cy="1080000"/>
          </a:xfrm>
          <a:prstGeom prst="rect">
            <a:avLst/>
          </a:prstGeom>
          <a:solidFill>
            <a:srgbClr val="17BDB4"/>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noAutofit/>
          </a:bodyPr>
          <a:lstStyle/>
          <a:p>
            <a:r>
              <a:rPr lang="en-US" sz="3200" b="1" dirty="0" smtClean="0">
                <a:solidFill>
                  <a:srgbClr val="000000"/>
                </a:solidFill>
                <a:latin typeface="Calibri" charset="0"/>
              </a:rPr>
              <a:t>2016-01-01T00:00:01.000Z</a:t>
            </a:r>
            <a:endParaRPr kumimoji="0" sz="3200" b="1" i="0" u="none" strike="noStrike" cap="none" spc="0" normalizeH="0" baseline="0" dirty="0">
              <a:ln>
                <a:noFill/>
              </a:ln>
              <a:solidFill>
                <a:schemeClr val="bg2"/>
              </a:solidFill>
              <a:effectLst/>
              <a:uFillTx/>
              <a:latin typeface="+mn-lt"/>
              <a:ea typeface="+mn-ea"/>
              <a:cs typeface="+mn-cs"/>
              <a:sym typeface="Helvetica Light"/>
            </a:endParaRPr>
          </a:p>
        </p:txBody>
      </p:sp>
      <p:sp>
        <p:nvSpPr>
          <p:cNvPr id="10" name="Rectangle 9"/>
          <p:cNvSpPr>
            <a:spLocks noChangeAspect="1"/>
          </p:cNvSpPr>
          <p:nvPr/>
        </p:nvSpPr>
        <p:spPr>
          <a:xfrm>
            <a:off x="12911397" y="10852780"/>
            <a:ext cx="5040000" cy="1080000"/>
          </a:xfrm>
          <a:prstGeom prst="rect">
            <a:avLst/>
          </a:prstGeom>
          <a:solidFill>
            <a:srgbClr val="17BDB4"/>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noAutofit/>
          </a:bodyPr>
          <a:lstStyle/>
          <a:p>
            <a:r>
              <a:rPr lang="en-US" sz="3200" b="1" dirty="0" smtClean="0">
                <a:solidFill>
                  <a:srgbClr val="000000"/>
                </a:solidFill>
                <a:latin typeface="Calibri" charset="0"/>
              </a:rPr>
              <a:t>2016-01-01T00:00:03.000Z</a:t>
            </a:r>
            <a:endParaRPr kumimoji="0" sz="3200" b="1" i="0" u="none" strike="noStrike" cap="none" spc="0" normalizeH="0" baseline="0" dirty="0">
              <a:ln>
                <a:noFill/>
              </a:ln>
              <a:solidFill>
                <a:schemeClr val="bg2"/>
              </a:solidFill>
              <a:effectLst/>
              <a:uFillTx/>
              <a:latin typeface="+mn-lt"/>
              <a:ea typeface="+mn-ea"/>
              <a:cs typeface="+mn-cs"/>
              <a:sym typeface="Helvetica Light"/>
            </a:endParaRPr>
          </a:p>
        </p:txBody>
      </p:sp>
      <p:sp>
        <p:nvSpPr>
          <p:cNvPr id="11" name="Rectangle 10"/>
          <p:cNvSpPr>
            <a:spLocks noChangeAspect="1"/>
          </p:cNvSpPr>
          <p:nvPr/>
        </p:nvSpPr>
        <p:spPr>
          <a:xfrm>
            <a:off x="7834821" y="11932780"/>
            <a:ext cx="5040000" cy="1080000"/>
          </a:xfrm>
          <a:prstGeom prst="rect">
            <a:avLst/>
          </a:prstGeom>
          <a:solidFill>
            <a:schemeClr val="bg1"/>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noAutofit/>
          </a:bodyPr>
          <a:lstStyle/>
          <a:p>
            <a:r>
              <a:rPr lang="en-US" sz="3200" b="1" dirty="0" smtClean="0">
                <a:solidFill>
                  <a:srgbClr val="000000"/>
                </a:solidFill>
                <a:latin typeface="Calibri" charset="0"/>
              </a:rPr>
              <a:t>20.1</a:t>
            </a:r>
            <a:endParaRPr kumimoji="0" sz="3200" b="1" i="0" u="none" strike="noStrike" cap="none" spc="0" normalizeH="0" baseline="0" dirty="0">
              <a:ln>
                <a:noFill/>
              </a:ln>
              <a:solidFill>
                <a:schemeClr val="bg2"/>
              </a:solidFill>
              <a:effectLst/>
              <a:uFillTx/>
              <a:latin typeface="+mn-lt"/>
              <a:ea typeface="+mn-ea"/>
              <a:cs typeface="+mn-cs"/>
              <a:sym typeface="Helvetica Light"/>
            </a:endParaRPr>
          </a:p>
        </p:txBody>
      </p:sp>
      <p:sp>
        <p:nvSpPr>
          <p:cNvPr id="12" name="Rectangle 11"/>
          <p:cNvSpPr>
            <a:spLocks noChangeAspect="1"/>
          </p:cNvSpPr>
          <p:nvPr/>
        </p:nvSpPr>
        <p:spPr>
          <a:xfrm>
            <a:off x="2758245" y="11932780"/>
            <a:ext cx="5040000" cy="1080000"/>
          </a:xfrm>
          <a:prstGeom prst="rect">
            <a:avLst/>
          </a:prstGeom>
          <a:solidFill>
            <a:schemeClr val="bg1"/>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noAutofit/>
          </a:bodyPr>
          <a:lstStyle/>
          <a:p>
            <a:r>
              <a:rPr lang="en-US" sz="3200" b="1" dirty="0" smtClean="0">
                <a:solidFill>
                  <a:srgbClr val="000000"/>
                </a:solidFill>
                <a:latin typeface="Calibri" charset="0"/>
              </a:rPr>
              <a:t>20.0</a:t>
            </a:r>
            <a:endParaRPr kumimoji="0" sz="3200" b="1" i="0" u="none" strike="noStrike" cap="none" spc="0" normalizeH="0" baseline="0" dirty="0">
              <a:ln>
                <a:noFill/>
              </a:ln>
              <a:solidFill>
                <a:schemeClr val="bg2"/>
              </a:solidFill>
              <a:effectLst/>
              <a:uFillTx/>
              <a:latin typeface="+mn-lt"/>
              <a:ea typeface="+mn-ea"/>
              <a:cs typeface="+mn-cs"/>
              <a:sym typeface="Helvetica Light"/>
            </a:endParaRPr>
          </a:p>
        </p:txBody>
      </p:sp>
      <p:sp>
        <p:nvSpPr>
          <p:cNvPr id="13" name="Rectangle 12"/>
          <p:cNvSpPr>
            <a:spLocks noChangeAspect="1"/>
          </p:cNvSpPr>
          <p:nvPr/>
        </p:nvSpPr>
        <p:spPr>
          <a:xfrm>
            <a:off x="12911397" y="11932780"/>
            <a:ext cx="5040000" cy="1080000"/>
          </a:xfrm>
          <a:prstGeom prst="rect">
            <a:avLst/>
          </a:prstGeom>
          <a:solidFill>
            <a:schemeClr val="bg1"/>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noAutofit/>
          </a:bodyPr>
          <a:lstStyle/>
          <a:p>
            <a:r>
              <a:rPr lang="en-US" sz="3200" b="1" dirty="0" smtClean="0">
                <a:solidFill>
                  <a:srgbClr val="000000"/>
                </a:solidFill>
                <a:latin typeface="Calibri" charset="0"/>
              </a:rPr>
              <a:t>20.2</a:t>
            </a:r>
            <a:endParaRPr kumimoji="0" sz="3200" b="1" i="0" u="none" strike="noStrike" cap="none" spc="0" normalizeH="0" baseline="0" dirty="0">
              <a:ln>
                <a:noFill/>
              </a:ln>
              <a:solidFill>
                <a:schemeClr val="bg2"/>
              </a:solidFill>
              <a:effectLst/>
              <a:uFillTx/>
              <a:latin typeface="+mn-lt"/>
              <a:ea typeface="+mn-ea"/>
              <a:cs typeface="+mn-cs"/>
              <a:sym typeface="Helvetica Light"/>
            </a:endParaRPr>
          </a:p>
        </p:txBody>
      </p:sp>
    </p:spTree>
    <p:extLst>
      <p:ext uri="{BB962C8B-B14F-4D97-AF65-F5344CB8AC3E}">
        <p14:creationId xmlns:p14="http://schemas.microsoft.com/office/powerpoint/2010/main" val="633792281"/>
      </p:ext>
    </p:extLst>
  </p:cSld>
  <p:clrMapOvr>
    <a:masterClrMapping/>
  </p:clrMapOvr>
  <p:transition spd="med"/>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282828"/>
        </a:solidFill>
        <a:effectLst/>
      </p:bgPr>
    </p:bg>
    <p:spTree>
      <p:nvGrpSpPr>
        <p:cNvPr id="1" name=""/>
        <p:cNvGrpSpPr/>
        <p:nvPr/>
      </p:nvGrpSpPr>
      <p:grpSpPr>
        <a:xfrm>
          <a:off x="0" y="0"/>
          <a:ext cx="0" cy="0"/>
          <a:chOff x="0" y="0"/>
          <a:chExt cx="0" cy="0"/>
        </a:xfrm>
      </p:grpSpPr>
      <p:sp>
        <p:nvSpPr>
          <p:cNvPr id="119" name="Shape 119"/>
          <p:cNvSpPr/>
          <p:nvPr/>
        </p:nvSpPr>
        <p:spPr>
          <a:xfrm>
            <a:off x="292608" y="489215"/>
            <a:ext cx="17739360" cy="3222035"/>
          </a:xfrm>
          <a:prstGeom prst="rect">
            <a:avLst/>
          </a:prstGeom>
          <a:ln w="12700">
            <a:miter lim="400000"/>
          </a:ln>
          <a:extLst>
            <a:ext uri="{C572A759-6A51-4108-AA02-DFA0A04FC94B}">
              <ma14:wrappingTextBoxFlag xmlns:ma14="http://schemas.microsoft.com/office/mac/drawingml/2011/main" val="1"/>
            </a:ext>
          </a:extLst>
        </p:spPr>
        <p:txBody>
          <a:bodyPr wrap="square" lIns="71437" tIns="71437" rIns="71437" bIns="71437" anchor="ctr">
            <a:spAutoFit/>
          </a:bodyPr>
          <a:lstStyle/>
          <a:p>
            <a:pPr>
              <a:defRPr sz="20000">
                <a:solidFill>
                  <a:srgbClr val="3EC7C0"/>
                </a:solidFill>
              </a:defRPr>
            </a:pPr>
            <a:r>
              <a:rPr lang="nb-NO" sz="20000" b="1" dirty="0" smtClean="0">
                <a:solidFill>
                  <a:schemeClr val="bg1"/>
                </a:solidFill>
                <a:latin typeface="Calibri" charset="0"/>
                <a:ea typeface="Calibri" charset="0"/>
                <a:cs typeface="Calibri" charset="0"/>
              </a:rPr>
              <a:t>Google</a:t>
            </a:r>
            <a:r>
              <a:rPr lang="nb-NO" sz="20000" b="1" dirty="0" smtClean="0">
                <a:solidFill>
                  <a:srgbClr val="17BDB4"/>
                </a:solidFill>
                <a:latin typeface="Calibri" charset="0"/>
                <a:ea typeface="Calibri" charset="0"/>
                <a:cs typeface="Calibri" charset="0"/>
              </a:rPr>
              <a:t> </a:t>
            </a:r>
            <a:r>
              <a:rPr lang="nb-NO" sz="20000" b="1" dirty="0" err="1" smtClean="0">
                <a:solidFill>
                  <a:srgbClr val="17BDB4"/>
                </a:solidFill>
                <a:latin typeface="Calibri" charset="0"/>
                <a:ea typeface="Calibri" charset="0"/>
                <a:cs typeface="Calibri" charset="0"/>
              </a:rPr>
              <a:t>Bigtable</a:t>
            </a:r>
            <a:endParaRPr lang="nb-NO" sz="20000" b="1" dirty="0">
              <a:solidFill>
                <a:srgbClr val="17BDB4"/>
              </a:solidFill>
              <a:latin typeface="Calibri" charset="0"/>
              <a:ea typeface="Calibri" charset="0"/>
              <a:cs typeface="Calibri" charset="0"/>
            </a:endParaRPr>
          </a:p>
        </p:txBody>
      </p:sp>
      <p:sp>
        <p:nvSpPr>
          <p:cNvPr id="3" name="TextBox 2"/>
          <p:cNvSpPr txBox="1"/>
          <p:nvPr/>
        </p:nvSpPr>
        <p:spPr>
          <a:xfrm>
            <a:off x="705854" y="4391223"/>
            <a:ext cx="17582146" cy="822340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t" anchorCtr="0">
            <a:spAutoFit/>
          </a:bodyPr>
          <a:lstStyle/>
          <a:p>
            <a:pPr marL="685800" indent="-685800" algn="l">
              <a:lnSpc>
                <a:spcPct val="150000"/>
              </a:lnSpc>
              <a:buFont typeface="Arial" charset="0"/>
              <a:buChar char="•"/>
            </a:pPr>
            <a:r>
              <a:rPr lang="en-US" dirty="0" err="1" smtClean="0">
                <a:solidFill>
                  <a:schemeClr val="tx1">
                    <a:lumMod val="95000"/>
                  </a:schemeClr>
                </a:solidFill>
                <a:latin typeface="Calisto MT" charset="0"/>
                <a:ea typeface="Calisto MT" charset="0"/>
                <a:cs typeface="Calisto MT" charset="0"/>
              </a:rPr>
              <a:t>Grunnlaget</a:t>
            </a:r>
            <a:r>
              <a:rPr lang="en-US" dirty="0" smtClean="0">
                <a:solidFill>
                  <a:schemeClr val="tx1">
                    <a:lumMod val="95000"/>
                  </a:schemeClr>
                </a:solidFill>
                <a:latin typeface="Calisto MT" charset="0"/>
                <a:ea typeface="Calisto MT" charset="0"/>
                <a:cs typeface="Calisto MT" charset="0"/>
              </a:rPr>
              <a:t> for Wide column stores</a:t>
            </a:r>
          </a:p>
          <a:p>
            <a:pPr marL="685800" indent="-685800" algn="l">
              <a:lnSpc>
                <a:spcPct val="150000"/>
              </a:lnSpc>
              <a:buFont typeface="Arial" charset="0"/>
              <a:buChar char="•"/>
            </a:pPr>
            <a:r>
              <a:rPr lang="en-US" dirty="0" err="1" smtClean="0">
                <a:solidFill>
                  <a:schemeClr val="tx1">
                    <a:lumMod val="95000"/>
                  </a:schemeClr>
                </a:solidFill>
                <a:latin typeface="Calisto MT" charset="0"/>
                <a:ea typeface="Calisto MT" charset="0"/>
                <a:cs typeface="Calisto MT" charset="0"/>
              </a:rPr>
              <a:t>Påbegynt</a:t>
            </a:r>
            <a:r>
              <a:rPr lang="en-US" dirty="0" smtClean="0">
                <a:solidFill>
                  <a:schemeClr val="tx1">
                    <a:lumMod val="95000"/>
                  </a:schemeClr>
                </a:solidFill>
                <a:latin typeface="Calisto MT" charset="0"/>
                <a:ea typeface="Calisto MT" charset="0"/>
                <a:cs typeface="Calisto MT" charset="0"/>
              </a:rPr>
              <a:t> </a:t>
            </a:r>
            <a:r>
              <a:rPr lang="en-US" dirty="0" err="1" smtClean="0">
                <a:solidFill>
                  <a:schemeClr val="tx1">
                    <a:lumMod val="95000"/>
                  </a:schemeClr>
                </a:solidFill>
                <a:latin typeface="Calisto MT" charset="0"/>
                <a:ea typeface="Calisto MT" charset="0"/>
                <a:cs typeface="Calisto MT" charset="0"/>
              </a:rPr>
              <a:t>i</a:t>
            </a:r>
            <a:r>
              <a:rPr lang="en-US" dirty="0" smtClean="0">
                <a:solidFill>
                  <a:schemeClr val="tx1">
                    <a:lumMod val="95000"/>
                  </a:schemeClr>
                </a:solidFill>
                <a:latin typeface="Calisto MT" charset="0"/>
                <a:ea typeface="Calisto MT" charset="0"/>
                <a:cs typeface="Calisto MT" charset="0"/>
              </a:rPr>
              <a:t> 2004</a:t>
            </a:r>
          </a:p>
          <a:p>
            <a:pPr marL="685800" indent="-685800" algn="l">
              <a:lnSpc>
                <a:spcPct val="150000"/>
              </a:lnSpc>
              <a:buFont typeface="Arial" charset="0"/>
              <a:buChar char="•"/>
            </a:pPr>
            <a:r>
              <a:rPr lang="en-US" dirty="0" err="1" smtClean="0">
                <a:solidFill>
                  <a:schemeClr val="tx1">
                    <a:lumMod val="95000"/>
                  </a:schemeClr>
                </a:solidFill>
                <a:latin typeface="Calisto MT" charset="0"/>
                <a:ea typeface="Calisto MT" charset="0"/>
                <a:cs typeface="Calisto MT" charset="0"/>
              </a:rPr>
              <a:t>Bygget</a:t>
            </a:r>
            <a:r>
              <a:rPr lang="en-US" dirty="0" smtClean="0">
                <a:solidFill>
                  <a:schemeClr val="tx1">
                    <a:lumMod val="95000"/>
                  </a:schemeClr>
                </a:solidFill>
                <a:latin typeface="Calisto MT" charset="0"/>
                <a:ea typeface="Calisto MT" charset="0"/>
                <a:cs typeface="Calisto MT" charset="0"/>
              </a:rPr>
              <a:t> for </a:t>
            </a:r>
            <a:r>
              <a:rPr lang="en-US" dirty="0" err="1" smtClean="0">
                <a:solidFill>
                  <a:schemeClr val="tx1">
                    <a:lumMod val="95000"/>
                  </a:schemeClr>
                </a:solidFill>
                <a:latin typeface="Calisto MT" charset="0"/>
                <a:ea typeface="Calisto MT" charset="0"/>
                <a:cs typeface="Calisto MT" charset="0"/>
              </a:rPr>
              <a:t>høy</a:t>
            </a:r>
            <a:r>
              <a:rPr lang="en-US" dirty="0" smtClean="0">
                <a:solidFill>
                  <a:schemeClr val="tx1">
                    <a:lumMod val="95000"/>
                  </a:schemeClr>
                </a:solidFill>
                <a:latin typeface="Calisto MT" charset="0"/>
                <a:ea typeface="Calisto MT" charset="0"/>
                <a:cs typeface="Calisto MT" charset="0"/>
              </a:rPr>
              <a:t> </a:t>
            </a:r>
            <a:r>
              <a:rPr lang="en-US" dirty="0" err="1" smtClean="0">
                <a:solidFill>
                  <a:schemeClr val="tx1">
                    <a:lumMod val="95000"/>
                  </a:schemeClr>
                </a:solidFill>
                <a:latin typeface="Calisto MT" charset="0"/>
                <a:ea typeface="Calisto MT" charset="0"/>
                <a:cs typeface="Calisto MT" charset="0"/>
              </a:rPr>
              <a:t>ytelse</a:t>
            </a:r>
            <a:endParaRPr lang="en-US" dirty="0" smtClean="0">
              <a:solidFill>
                <a:schemeClr val="tx1">
                  <a:lumMod val="95000"/>
                </a:schemeClr>
              </a:solidFill>
              <a:latin typeface="Calisto MT" charset="0"/>
              <a:ea typeface="Calisto MT" charset="0"/>
              <a:cs typeface="Calisto MT" charset="0"/>
            </a:endParaRPr>
          </a:p>
          <a:p>
            <a:pPr marL="685800" indent="-685800" algn="l">
              <a:lnSpc>
                <a:spcPct val="150000"/>
              </a:lnSpc>
              <a:buFont typeface="Arial" charset="0"/>
              <a:buChar char="•"/>
            </a:pPr>
            <a:r>
              <a:rPr lang="en-US" dirty="0" err="1" smtClean="0">
                <a:solidFill>
                  <a:schemeClr val="tx1">
                    <a:lumMod val="95000"/>
                  </a:schemeClr>
                </a:solidFill>
                <a:latin typeface="Calisto MT" charset="0"/>
                <a:ea typeface="Calisto MT" charset="0"/>
                <a:cs typeface="Calisto MT" charset="0"/>
              </a:rPr>
              <a:t>Brukes</a:t>
            </a:r>
            <a:r>
              <a:rPr lang="en-US" dirty="0" smtClean="0">
                <a:solidFill>
                  <a:schemeClr val="tx1">
                    <a:lumMod val="95000"/>
                  </a:schemeClr>
                </a:solidFill>
                <a:latin typeface="Calisto MT" charset="0"/>
                <a:ea typeface="Calisto MT" charset="0"/>
                <a:cs typeface="Calisto MT" charset="0"/>
              </a:rPr>
              <a:t> </a:t>
            </a:r>
            <a:r>
              <a:rPr lang="en-US" dirty="0" err="1" smtClean="0">
                <a:solidFill>
                  <a:schemeClr val="tx1">
                    <a:lumMod val="95000"/>
                  </a:schemeClr>
                </a:solidFill>
                <a:latin typeface="Calisto MT" charset="0"/>
                <a:ea typeface="Calisto MT" charset="0"/>
                <a:cs typeface="Calisto MT" charset="0"/>
              </a:rPr>
              <a:t>internt</a:t>
            </a:r>
            <a:r>
              <a:rPr lang="en-US" dirty="0" smtClean="0">
                <a:solidFill>
                  <a:schemeClr val="tx1">
                    <a:lumMod val="95000"/>
                  </a:schemeClr>
                </a:solidFill>
                <a:latin typeface="Calisto MT" charset="0"/>
                <a:ea typeface="Calisto MT" charset="0"/>
                <a:cs typeface="Calisto MT" charset="0"/>
              </a:rPr>
              <a:t> </a:t>
            </a:r>
            <a:r>
              <a:rPr lang="en-US" dirty="0" err="1" smtClean="0">
                <a:solidFill>
                  <a:schemeClr val="tx1">
                    <a:lumMod val="95000"/>
                  </a:schemeClr>
                </a:solidFill>
                <a:latin typeface="Calisto MT" charset="0"/>
                <a:ea typeface="Calisto MT" charset="0"/>
                <a:cs typeface="Calisto MT" charset="0"/>
              </a:rPr>
              <a:t>av</a:t>
            </a:r>
            <a:r>
              <a:rPr lang="en-US" dirty="0" smtClean="0">
                <a:solidFill>
                  <a:schemeClr val="tx1">
                    <a:lumMod val="95000"/>
                  </a:schemeClr>
                </a:solidFill>
                <a:latin typeface="Calisto MT" charset="0"/>
                <a:ea typeface="Calisto MT" charset="0"/>
                <a:cs typeface="Calisto MT" charset="0"/>
              </a:rPr>
              <a:t> </a:t>
            </a:r>
            <a:r>
              <a:rPr lang="en-US" dirty="0" smtClean="0">
                <a:solidFill>
                  <a:schemeClr val="tx1">
                    <a:lumMod val="95000"/>
                  </a:schemeClr>
                </a:solidFill>
                <a:latin typeface="Calisto MT" charset="0"/>
                <a:ea typeface="Calisto MT" charset="0"/>
                <a:cs typeface="Calisto MT" charset="0"/>
              </a:rPr>
              <a:t>mange </a:t>
            </a:r>
            <a:r>
              <a:rPr lang="en-US" dirty="0" err="1" smtClean="0">
                <a:solidFill>
                  <a:schemeClr val="tx1">
                    <a:lumMod val="95000"/>
                  </a:schemeClr>
                </a:solidFill>
                <a:latin typeface="Calisto MT" charset="0"/>
                <a:ea typeface="Calisto MT" charset="0"/>
                <a:cs typeface="Calisto MT" charset="0"/>
              </a:rPr>
              <a:t>løsninger</a:t>
            </a:r>
            <a:endParaRPr lang="en-US" dirty="0" smtClean="0">
              <a:solidFill>
                <a:schemeClr val="tx1">
                  <a:lumMod val="95000"/>
                </a:schemeClr>
              </a:solidFill>
              <a:latin typeface="Calisto MT" charset="0"/>
              <a:ea typeface="Calisto MT" charset="0"/>
              <a:cs typeface="Calisto MT" charset="0"/>
            </a:endParaRPr>
          </a:p>
          <a:p>
            <a:pPr marL="685800" indent="-685800" algn="l">
              <a:lnSpc>
                <a:spcPct val="150000"/>
              </a:lnSpc>
              <a:buFont typeface="Arial" charset="0"/>
              <a:buChar char="•"/>
            </a:pPr>
            <a:r>
              <a:rPr lang="en-US" dirty="0" smtClean="0">
                <a:solidFill>
                  <a:schemeClr val="tx1">
                    <a:lumMod val="95000"/>
                  </a:schemeClr>
                </a:solidFill>
                <a:latin typeface="Calisto MT" charset="0"/>
                <a:ea typeface="Calisto MT" charset="0"/>
                <a:cs typeface="Calisto MT" charset="0"/>
              </a:rPr>
              <a:t>Gmail, </a:t>
            </a:r>
            <a:r>
              <a:rPr lang="en-US" dirty="0" err="1" smtClean="0">
                <a:solidFill>
                  <a:schemeClr val="tx1">
                    <a:lumMod val="95000"/>
                  </a:schemeClr>
                </a:solidFill>
                <a:latin typeface="Calisto MT" charset="0"/>
                <a:ea typeface="Calisto MT" charset="0"/>
                <a:cs typeface="Calisto MT" charset="0"/>
              </a:rPr>
              <a:t>Youtube</a:t>
            </a:r>
            <a:r>
              <a:rPr lang="en-US" dirty="0" smtClean="0">
                <a:solidFill>
                  <a:schemeClr val="tx1">
                    <a:lumMod val="95000"/>
                  </a:schemeClr>
                </a:solidFill>
                <a:latin typeface="Calisto MT" charset="0"/>
                <a:ea typeface="Calisto MT" charset="0"/>
                <a:cs typeface="Calisto MT" charset="0"/>
              </a:rPr>
              <a:t>, Maps, Earth, “My search history” etc.</a:t>
            </a:r>
            <a:br>
              <a:rPr lang="en-US" dirty="0" smtClean="0">
                <a:solidFill>
                  <a:schemeClr val="tx1">
                    <a:lumMod val="95000"/>
                  </a:schemeClr>
                </a:solidFill>
                <a:latin typeface="Calisto MT" charset="0"/>
                <a:ea typeface="Calisto MT" charset="0"/>
                <a:cs typeface="Calisto MT" charset="0"/>
              </a:rPr>
            </a:br>
            <a:r>
              <a:rPr lang="en-US" dirty="0" smtClean="0">
                <a:solidFill>
                  <a:schemeClr val="tx1">
                    <a:lumMod val="95000"/>
                  </a:schemeClr>
                </a:solidFill>
                <a:latin typeface="Calisto MT" charset="0"/>
                <a:ea typeface="Calisto MT" charset="0"/>
                <a:cs typeface="Calisto MT" charset="0"/>
              </a:rPr>
              <a:t>		</a:t>
            </a:r>
          </a:p>
          <a:p>
            <a:pPr marL="685800" lvl="8" indent="-685800" algn="l">
              <a:lnSpc>
                <a:spcPct val="150000"/>
              </a:lnSpc>
              <a:buFont typeface="Arial" charset="0"/>
              <a:buChar char="•"/>
            </a:pPr>
            <a:endParaRPr lang="en-US" dirty="0" smtClean="0">
              <a:solidFill>
                <a:schemeClr val="tx1">
                  <a:lumMod val="95000"/>
                </a:schemeClr>
              </a:solidFill>
              <a:latin typeface="Calisto MT" charset="0"/>
              <a:ea typeface="Calisto MT" charset="0"/>
              <a:cs typeface="Calisto MT" charset="0"/>
            </a:endParaRPr>
          </a:p>
        </p:txBody>
      </p:sp>
    </p:spTree>
    <p:extLst>
      <p:ext uri="{BB962C8B-B14F-4D97-AF65-F5344CB8AC3E}">
        <p14:creationId xmlns:p14="http://schemas.microsoft.com/office/powerpoint/2010/main" val="534041157"/>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Rectangle 4"/>
          <p:cNvSpPr/>
          <p:nvPr/>
        </p:nvSpPr>
        <p:spPr>
          <a:xfrm>
            <a:off x="8485632" y="12331027"/>
            <a:ext cx="9180576" cy="1015663"/>
          </a:xfrm>
          <a:prstGeom prst="rect">
            <a:avLst/>
          </a:prstGeom>
        </p:spPr>
        <p:txBody>
          <a:bodyPr wrap="square">
            <a:spAutoFit/>
          </a:bodyPr>
          <a:lstStyle/>
          <a:p>
            <a:pPr algn="l"/>
            <a:r>
              <a:rPr lang="en-US" sz="2000" dirty="0">
                <a:solidFill>
                  <a:schemeClr val="bg2">
                    <a:lumMod val="50000"/>
                  </a:schemeClr>
                </a:solidFill>
                <a:latin typeface="Consolas" charset="0"/>
                <a:ea typeface="Consolas" charset="0"/>
                <a:cs typeface="Consolas" charset="0"/>
              </a:rPr>
              <a:t>https://</a:t>
            </a:r>
            <a:r>
              <a:rPr lang="en-US" sz="2000" dirty="0" err="1">
                <a:solidFill>
                  <a:schemeClr val="bg2">
                    <a:lumMod val="50000"/>
                  </a:schemeClr>
                </a:solidFill>
                <a:latin typeface="Consolas" charset="0"/>
                <a:ea typeface="Consolas" charset="0"/>
                <a:cs typeface="Consolas" charset="0"/>
              </a:rPr>
              <a:t>hbase.apache.org</a:t>
            </a:r>
            <a:r>
              <a:rPr lang="en-US" sz="2000" dirty="0">
                <a:solidFill>
                  <a:schemeClr val="bg2">
                    <a:lumMod val="50000"/>
                  </a:schemeClr>
                </a:solidFill>
                <a:latin typeface="Consolas" charset="0"/>
                <a:ea typeface="Consolas" charset="0"/>
                <a:cs typeface="Consolas" charset="0"/>
              </a:rPr>
              <a:t>/images/</a:t>
            </a:r>
            <a:r>
              <a:rPr lang="en-US" sz="2000" dirty="0" err="1">
                <a:solidFill>
                  <a:schemeClr val="bg2">
                    <a:lumMod val="50000"/>
                  </a:schemeClr>
                </a:solidFill>
                <a:latin typeface="Consolas" charset="0"/>
                <a:ea typeface="Consolas" charset="0"/>
                <a:cs typeface="Consolas" charset="0"/>
              </a:rPr>
              <a:t>hbase_logo_with_orca_large.png</a:t>
            </a:r>
            <a:r>
              <a:rPr lang="en-US" sz="2000" dirty="0">
                <a:solidFill>
                  <a:schemeClr val="bg2">
                    <a:lumMod val="50000"/>
                  </a:schemeClr>
                </a:solidFill>
                <a:latin typeface="Consolas" charset="0"/>
                <a:ea typeface="Consolas" charset="0"/>
                <a:cs typeface="Consolas" charset="0"/>
              </a:rPr>
              <a:t/>
            </a:r>
            <a:br>
              <a:rPr lang="en-US" sz="2000" dirty="0">
                <a:solidFill>
                  <a:schemeClr val="bg2">
                    <a:lumMod val="50000"/>
                  </a:schemeClr>
                </a:solidFill>
                <a:latin typeface="Consolas" charset="0"/>
                <a:ea typeface="Consolas" charset="0"/>
                <a:cs typeface="Consolas" charset="0"/>
              </a:rPr>
            </a:br>
            <a:r>
              <a:rPr lang="en-US" sz="2000" dirty="0">
                <a:solidFill>
                  <a:schemeClr val="bg2">
                    <a:lumMod val="50000"/>
                  </a:schemeClr>
                </a:solidFill>
                <a:latin typeface="Consolas" charset="0"/>
                <a:ea typeface="Consolas" charset="0"/>
                <a:cs typeface="Consolas" charset="0"/>
              </a:rPr>
              <a:t>https://</a:t>
            </a:r>
            <a:r>
              <a:rPr lang="en-US" sz="2000" dirty="0" err="1" smtClean="0">
                <a:solidFill>
                  <a:schemeClr val="bg2">
                    <a:lumMod val="50000"/>
                  </a:schemeClr>
                </a:solidFill>
                <a:latin typeface="Consolas" charset="0"/>
                <a:ea typeface="Consolas" charset="0"/>
                <a:cs typeface="Consolas" charset="0"/>
              </a:rPr>
              <a:t>accumulo.apache.org</a:t>
            </a:r>
            <a:r>
              <a:rPr lang="en-US" sz="2000" dirty="0" smtClean="0">
                <a:solidFill>
                  <a:schemeClr val="bg2">
                    <a:lumMod val="50000"/>
                  </a:schemeClr>
                </a:solidFill>
                <a:latin typeface="Consolas" charset="0"/>
                <a:ea typeface="Consolas" charset="0"/>
                <a:cs typeface="Consolas" charset="0"/>
              </a:rPr>
              <a:t>/images/</a:t>
            </a:r>
            <a:r>
              <a:rPr lang="en-US" sz="2000" dirty="0" err="1" smtClean="0">
                <a:solidFill>
                  <a:schemeClr val="bg2">
                    <a:lumMod val="50000"/>
                  </a:schemeClr>
                </a:solidFill>
                <a:latin typeface="Consolas" charset="0"/>
                <a:ea typeface="Consolas" charset="0"/>
                <a:cs typeface="Consolas" charset="0"/>
              </a:rPr>
              <a:t>accumulo-logo.png</a:t>
            </a:r>
            <a:endParaRPr lang="en-US" sz="2000" dirty="0" smtClean="0">
              <a:solidFill>
                <a:schemeClr val="bg2">
                  <a:lumMod val="50000"/>
                </a:schemeClr>
              </a:solidFill>
              <a:latin typeface="Consolas" charset="0"/>
              <a:ea typeface="Consolas" charset="0"/>
              <a:cs typeface="Consolas" charset="0"/>
            </a:endParaRPr>
          </a:p>
          <a:p>
            <a:pPr algn="l"/>
            <a:r>
              <a:rPr lang="en-US" sz="2000" dirty="0">
                <a:solidFill>
                  <a:schemeClr val="bg2">
                    <a:lumMod val="50000"/>
                  </a:schemeClr>
                </a:solidFill>
                <a:latin typeface="Consolas" charset="0"/>
                <a:ea typeface="Consolas" charset="0"/>
                <a:cs typeface="Consolas" charset="0"/>
              </a:rPr>
              <a:t>http://</a:t>
            </a:r>
            <a:r>
              <a:rPr lang="en-US" sz="2000" dirty="0" err="1">
                <a:solidFill>
                  <a:schemeClr val="bg2">
                    <a:lumMod val="50000"/>
                  </a:schemeClr>
                </a:solidFill>
                <a:latin typeface="Consolas" charset="0"/>
                <a:ea typeface="Consolas" charset="0"/>
                <a:cs typeface="Consolas" charset="0"/>
              </a:rPr>
              <a:t>cassandra.apache.org</a:t>
            </a:r>
            <a:r>
              <a:rPr lang="en-US" sz="2000" dirty="0">
                <a:solidFill>
                  <a:schemeClr val="bg2">
                    <a:lumMod val="50000"/>
                  </a:schemeClr>
                </a:solidFill>
                <a:latin typeface="Consolas" charset="0"/>
                <a:ea typeface="Consolas" charset="0"/>
                <a:cs typeface="Consolas" charset="0"/>
              </a:rPr>
              <a:t>/media/</a:t>
            </a:r>
            <a:r>
              <a:rPr lang="en-US" sz="2000" dirty="0" err="1">
                <a:solidFill>
                  <a:schemeClr val="bg2">
                    <a:lumMod val="50000"/>
                  </a:schemeClr>
                </a:solidFill>
                <a:latin typeface="Consolas" charset="0"/>
                <a:ea typeface="Consolas" charset="0"/>
                <a:cs typeface="Consolas" charset="0"/>
              </a:rPr>
              <a:t>img</a:t>
            </a:r>
            <a:r>
              <a:rPr lang="en-US" sz="2000" dirty="0">
                <a:solidFill>
                  <a:schemeClr val="bg2">
                    <a:lumMod val="50000"/>
                  </a:schemeClr>
                </a:solidFill>
                <a:latin typeface="Consolas" charset="0"/>
                <a:ea typeface="Consolas" charset="0"/>
                <a:cs typeface="Consolas" charset="0"/>
              </a:rPr>
              <a:t>/</a:t>
            </a:r>
            <a:r>
              <a:rPr lang="en-US" sz="2000" dirty="0" err="1">
                <a:solidFill>
                  <a:schemeClr val="bg2">
                    <a:lumMod val="50000"/>
                  </a:schemeClr>
                </a:solidFill>
                <a:latin typeface="Consolas" charset="0"/>
                <a:ea typeface="Consolas" charset="0"/>
                <a:cs typeface="Consolas" charset="0"/>
              </a:rPr>
              <a:t>cassandra_logo.png</a:t>
            </a:r>
            <a:endParaRPr lang="en-US" sz="2000" dirty="0">
              <a:solidFill>
                <a:schemeClr val="bg2">
                  <a:lumMod val="50000"/>
                </a:schemeClr>
              </a:solidFill>
              <a:latin typeface="Consolas" charset="0"/>
              <a:ea typeface="Consolas" charset="0"/>
              <a:cs typeface="Consolas" charset="0"/>
            </a:endParaRPr>
          </a:p>
        </p:txBody>
      </p:sp>
      <p:pic>
        <p:nvPicPr>
          <p:cNvPr id="6" name="Picture 5"/>
          <p:cNvPicPr>
            <a:picLocks noChangeAspect="1"/>
          </p:cNvPicPr>
          <p:nvPr/>
        </p:nvPicPr>
        <p:blipFill>
          <a:blip r:embed="rId3"/>
          <a:stretch>
            <a:fillRect/>
          </a:stretch>
        </p:blipFill>
        <p:spPr>
          <a:xfrm>
            <a:off x="9692684" y="5369320"/>
            <a:ext cx="6320492" cy="1615237"/>
          </a:xfrm>
          <a:prstGeom prst="rect">
            <a:avLst/>
          </a:prstGeom>
        </p:spPr>
      </p:pic>
      <p:pic>
        <p:nvPicPr>
          <p:cNvPr id="7" name="Picture 6"/>
          <p:cNvPicPr>
            <a:picLocks noChangeAspect="1"/>
          </p:cNvPicPr>
          <p:nvPr/>
        </p:nvPicPr>
        <p:blipFill>
          <a:blip r:embed="rId4"/>
          <a:stretch>
            <a:fillRect/>
          </a:stretch>
        </p:blipFill>
        <p:spPr>
          <a:xfrm>
            <a:off x="9663176" y="2595197"/>
            <a:ext cx="5969000" cy="1524000"/>
          </a:xfrm>
          <a:prstGeom prst="rect">
            <a:avLst/>
          </a:prstGeom>
          <a:solidFill>
            <a:srgbClr val="FFFFFF"/>
          </a:solidFill>
        </p:spPr>
      </p:pic>
      <p:pic>
        <p:nvPicPr>
          <p:cNvPr id="9" name="Picture 8"/>
          <p:cNvPicPr>
            <a:picLocks noChangeAspect="1"/>
          </p:cNvPicPr>
          <p:nvPr/>
        </p:nvPicPr>
        <p:blipFill>
          <a:blip r:embed="rId5"/>
          <a:stretch>
            <a:fillRect/>
          </a:stretch>
        </p:blipFill>
        <p:spPr>
          <a:xfrm>
            <a:off x="9663176" y="8234680"/>
            <a:ext cx="6350000" cy="1270000"/>
          </a:xfrm>
          <a:prstGeom prst="rect">
            <a:avLst/>
          </a:prstGeom>
        </p:spPr>
      </p:pic>
      <p:pic>
        <p:nvPicPr>
          <p:cNvPr id="10" name="Picture 9"/>
          <p:cNvPicPr>
            <a:picLocks noChangeAspect="1"/>
          </p:cNvPicPr>
          <p:nvPr/>
        </p:nvPicPr>
        <p:blipFill>
          <a:blip r:embed="rId6"/>
          <a:stretch>
            <a:fillRect/>
          </a:stretch>
        </p:blipFill>
        <p:spPr>
          <a:xfrm>
            <a:off x="2196846" y="4800189"/>
            <a:ext cx="1906524" cy="2468880"/>
          </a:xfrm>
          <a:prstGeom prst="rect">
            <a:avLst/>
          </a:prstGeom>
        </p:spPr>
      </p:pic>
      <p:sp>
        <p:nvSpPr>
          <p:cNvPr id="11" name="TextBox 10"/>
          <p:cNvSpPr txBox="1"/>
          <p:nvPr/>
        </p:nvSpPr>
        <p:spPr>
          <a:xfrm>
            <a:off x="2015986" y="3662341"/>
            <a:ext cx="2268249" cy="9137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lang="nb-NO" dirty="0" err="1" smtClean="0">
                <a:solidFill>
                  <a:schemeClr val="bg2">
                    <a:lumMod val="50000"/>
                  </a:schemeClr>
                </a:solidFill>
                <a:latin typeface="Calibri" charset="0"/>
                <a:ea typeface="Calibri" charset="0"/>
                <a:cs typeface="Calibri" charset="0"/>
              </a:rPr>
              <a:t>Bigtable</a:t>
            </a:r>
            <a:endParaRPr kumimoji="0" sz="5000" b="0" i="0" u="none" strike="noStrike" cap="none" spc="0" normalizeH="0" baseline="0" dirty="0">
              <a:ln>
                <a:noFill/>
              </a:ln>
              <a:solidFill>
                <a:schemeClr val="bg2">
                  <a:lumMod val="50000"/>
                </a:schemeClr>
              </a:solidFill>
              <a:effectLst/>
              <a:uFillTx/>
              <a:latin typeface="Calibri" charset="0"/>
              <a:ea typeface="Calibri" charset="0"/>
              <a:cs typeface="Calibri" charset="0"/>
              <a:sym typeface="Conduit ITC Light"/>
            </a:endParaRPr>
          </a:p>
        </p:txBody>
      </p:sp>
      <p:cxnSp>
        <p:nvCxnSpPr>
          <p:cNvPr id="13" name="Straight Connector 12"/>
          <p:cNvCxnSpPr/>
          <p:nvPr/>
        </p:nvCxnSpPr>
        <p:spPr>
          <a:xfrm flipV="1">
            <a:off x="4505728" y="3657601"/>
            <a:ext cx="4638272" cy="2519336"/>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15" name="Straight Connector 14"/>
          <p:cNvCxnSpPr/>
          <p:nvPr/>
        </p:nvCxnSpPr>
        <p:spPr>
          <a:xfrm>
            <a:off x="4505728" y="6176938"/>
            <a:ext cx="4382240" cy="0"/>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17" name="Straight Connector 16"/>
          <p:cNvCxnSpPr/>
          <p:nvPr/>
        </p:nvCxnSpPr>
        <p:spPr>
          <a:xfrm>
            <a:off x="4505728" y="6176938"/>
            <a:ext cx="4638272" cy="2692742"/>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1894323198"/>
      </p:ext>
    </p:extLst>
  </p:cSld>
  <p:clrMapOvr>
    <a:masterClrMapping/>
  </p:clrMapOvr>
  <p:transition spd="med"/>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4937760" y="3198958"/>
            <a:ext cx="8977122" cy="6016924"/>
          </a:xfrm>
          <a:prstGeom prst="rect">
            <a:avLst/>
          </a:prstGeom>
        </p:spPr>
      </p:pic>
      <p:sp>
        <p:nvSpPr>
          <p:cNvPr id="7" name="TextBox 6"/>
          <p:cNvSpPr txBox="1"/>
          <p:nvPr/>
        </p:nvSpPr>
        <p:spPr>
          <a:xfrm>
            <a:off x="7651590" y="12772952"/>
            <a:ext cx="10190289" cy="60593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r>
              <a:rPr lang="en-US" sz="3000" dirty="0" smtClean="0">
                <a:solidFill>
                  <a:schemeClr val="bg2">
                    <a:lumMod val="50000"/>
                  </a:schemeClr>
                </a:solidFill>
                <a:latin typeface="Calibri" charset="0"/>
                <a:ea typeface="Calibri" charset="0"/>
                <a:cs typeface="Calibri" charset="0"/>
              </a:rPr>
              <a:t>https</a:t>
            </a:r>
            <a:r>
              <a:rPr lang="en-US" sz="3000" dirty="0">
                <a:solidFill>
                  <a:schemeClr val="bg2">
                    <a:lumMod val="50000"/>
                  </a:schemeClr>
                </a:solidFill>
                <a:latin typeface="Calibri" charset="0"/>
                <a:ea typeface="Calibri" charset="0"/>
                <a:cs typeface="Calibri" charset="0"/>
              </a:rPr>
              <a:t>://</a:t>
            </a:r>
            <a:r>
              <a:rPr lang="en-US" sz="3000" dirty="0" err="1" smtClean="0">
                <a:solidFill>
                  <a:schemeClr val="bg2">
                    <a:lumMod val="50000"/>
                  </a:schemeClr>
                </a:solidFill>
                <a:latin typeface="Calibri" charset="0"/>
                <a:ea typeface="Calibri" charset="0"/>
                <a:cs typeface="Calibri" charset="0"/>
              </a:rPr>
              <a:t>svn.apache.org</a:t>
            </a:r>
            <a:r>
              <a:rPr lang="en-US" sz="3000" dirty="0" smtClean="0">
                <a:solidFill>
                  <a:schemeClr val="bg2">
                    <a:lumMod val="50000"/>
                  </a:schemeClr>
                </a:solidFill>
                <a:latin typeface="Calibri" charset="0"/>
                <a:ea typeface="Calibri" charset="0"/>
                <a:cs typeface="Calibri" charset="0"/>
              </a:rPr>
              <a:t>/repos/</a:t>
            </a:r>
            <a:r>
              <a:rPr lang="en-US" sz="3000" dirty="0" err="1" smtClean="0">
                <a:solidFill>
                  <a:schemeClr val="bg2">
                    <a:lumMod val="50000"/>
                  </a:schemeClr>
                </a:solidFill>
                <a:latin typeface="Calibri" charset="0"/>
                <a:ea typeface="Calibri" charset="0"/>
                <a:cs typeface="Calibri" charset="0"/>
              </a:rPr>
              <a:t>asf</a:t>
            </a:r>
            <a:r>
              <a:rPr lang="en-US" sz="3000" dirty="0" smtClean="0">
                <a:solidFill>
                  <a:schemeClr val="bg2">
                    <a:lumMod val="50000"/>
                  </a:schemeClr>
                </a:solidFill>
                <a:latin typeface="Calibri" charset="0"/>
                <a:ea typeface="Calibri" charset="0"/>
                <a:cs typeface="Calibri" charset="0"/>
              </a:rPr>
              <a:t>/</a:t>
            </a:r>
            <a:r>
              <a:rPr lang="en-US" sz="3000" dirty="0" err="1" smtClean="0">
                <a:solidFill>
                  <a:schemeClr val="bg2">
                    <a:lumMod val="50000"/>
                  </a:schemeClr>
                </a:solidFill>
                <a:latin typeface="Calibri" charset="0"/>
                <a:ea typeface="Calibri" charset="0"/>
                <a:cs typeface="Calibri" charset="0"/>
              </a:rPr>
              <a:t>cassandra</a:t>
            </a:r>
            <a:r>
              <a:rPr lang="en-US" sz="3000" dirty="0" smtClean="0">
                <a:solidFill>
                  <a:schemeClr val="bg2">
                    <a:lumMod val="50000"/>
                  </a:schemeClr>
                </a:solidFill>
                <a:latin typeface="Calibri" charset="0"/>
                <a:ea typeface="Calibri" charset="0"/>
                <a:cs typeface="Calibri" charset="0"/>
              </a:rPr>
              <a:t>/logo/</a:t>
            </a:r>
            <a:r>
              <a:rPr lang="en-US" sz="3000" dirty="0" err="1" smtClean="0">
                <a:solidFill>
                  <a:schemeClr val="bg2">
                    <a:lumMod val="50000"/>
                  </a:schemeClr>
                </a:solidFill>
                <a:latin typeface="Calibri" charset="0"/>
                <a:ea typeface="Calibri" charset="0"/>
                <a:cs typeface="Calibri" charset="0"/>
              </a:rPr>
              <a:t>cassandra.svg</a:t>
            </a:r>
            <a:endParaRPr kumimoji="0" sz="3000" b="0" i="0" u="none" strike="noStrike" cap="none" spc="0" normalizeH="0" baseline="0" dirty="0">
              <a:ln>
                <a:noFill/>
              </a:ln>
              <a:solidFill>
                <a:schemeClr val="bg2">
                  <a:lumMod val="50000"/>
                </a:schemeClr>
              </a:solidFill>
              <a:effectLst/>
              <a:uFillTx/>
              <a:latin typeface="Calibri" charset="0"/>
              <a:ea typeface="Calibri" charset="0"/>
              <a:cs typeface="Calibri" charset="0"/>
              <a:sym typeface="Conduit ITC Light"/>
            </a:endParaRPr>
          </a:p>
        </p:txBody>
      </p:sp>
    </p:spTree>
    <p:extLst>
      <p:ext uri="{BB962C8B-B14F-4D97-AF65-F5344CB8AC3E}">
        <p14:creationId xmlns:p14="http://schemas.microsoft.com/office/powerpoint/2010/main" val="1198789871"/>
      </p:ext>
    </p:extLst>
  </p:cSld>
  <p:clrMapOvr>
    <a:masterClrMapping/>
  </p:clrMapOvr>
  <p:transition spd="med"/>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White">
  <a:themeElements>
    <a:clrScheme name="Custom 2">
      <a:dk1>
        <a:srgbClr val="FFFFFF"/>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Source Sans Pro Light"/>
        <a:ea typeface="Source Sans Pro Light"/>
        <a:cs typeface="Source Sans Pro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0800" dist="25400" dir="5400000" rotWithShape="0">
              <a:srgbClr val="000000">
                <a:alpha val="50000"/>
              </a:srgbClr>
            </a:outerShdw>
          </a:effectLst>
        </a:effectStyle>
        <a:effectStyle>
          <a:effectLst>
            <a:outerShdw blurRad="63500" dist="12700" rotWithShape="0">
              <a:srgbClr val="000000">
                <a:alpha val="50000"/>
              </a:srgbClr>
            </a:outerShdw>
          </a:effectLst>
        </a:effectStyle>
        <a:effectStyle>
          <a:effectLst>
            <a:outerShdw blurRad="508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50800" dist="25400" dir="5400000" rotWithShape="0">
            <a:srgbClr val="000000">
              <a:alpha val="50000"/>
            </a:srgbClr>
          </a:outerShdw>
        </a:effectLst>
        <a:sp3d/>
      </a:spPr>
      <a:bodyPr rot="0" spcFirstLastPara="1" vertOverflow="overflow" horzOverflow="overflow" vert="horz" wrap="square" lIns="71437" tIns="71437" rIns="71437" bIns="71437"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FFFFFF"/>
            </a:solidFill>
            <a:effectLst/>
            <a:uFillTx/>
            <a:latin typeface="Conduit ITC Light"/>
            <a:ea typeface="Conduit ITC Light"/>
            <a:cs typeface="Conduit ITC Light"/>
            <a:sym typeface="Conduit ITC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Source Sans Pro Light"/>
        <a:ea typeface="Source Sans Pro Light"/>
        <a:cs typeface="Source Sans Pro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0800" dist="25400" dir="5400000" rotWithShape="0">
              <a:srgbClr val="000000">
                <a:alpha val="50000"/>
              </a:srgbClr>
            </a:outerShdw>
          </a:effectLst>
        </a:effectStyle>
        <a:effectStyle>
          <a:effectLst>
            <a:outerShdw blurRad="63500" dist="12700" rotWithShape="0">
              <a:srgbClr val="000000">
                <a:alpha val="50000"/>
              </a:srgbClr>
            </a:outerShdw>
          </a:effectLst>
        </a:effectStyle>
        <a:effectStyle>
          <a:effectLst>
            <a:outerShdw blurRad="508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50800" dist="25400" dir="5400000" rotWithShape="0">
            <a:srgbClr val="000000">
              <a:alpha val="50000"/>
            </a:srgbClr>
          </a:outerShdw>
        </a:effectLst>
        <a:sp3d/>
      </a:spPr>
      <a:bodyPr rot="0" spcFirstLastPara="1" vertOverflow="overflow" horzOverflow="overflow" vert="horz" wrap="square" lIns="71437" tIns="71437" rIns="71437" bIns="71437"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FFFFFF"/>
            </a:solidFill>
            <a:effectLst/>
            <a:uFillTx/>
            <a:latin typeface="Conduit ITC Light"/>
            <a:ea typeface="Conduit ITC Light"/>
            <a:cs typeface="Conduit ITC Light"/>
            <a:sym typeface="Conduit ITC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8299</TotalTime>
  <Words>3045</Words>
  <Application>Microsoft Macintosh PowerPoint</Application>
  <PresentationFormat>Custom</PresentationFormat>
  <Paragraphs>500</Paragraphs>
  <Slides>28</Slides>
  <Notes>28</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28</vt:i4>
      </vt:variant>
    </vt:vector>
  </HeadingPairs>
  <TitlesOfParts>
    <vt:vector size="39" baseType="lpstr">
      <vt:lpstr>Calibri</vt:lpstr>
      <vt:lpstr>Calisto MT</vt:lpstr>
      <vt:lpstr>Conduit ITC Light</vt:lpstr>
      <vt:lpstr>Consolas</vt:lpstr>
      <vt:lpstr>Helvetica Light</vt:lpstr>
      <vt:lpstr>Helvetica Neue</vt:lpstr>
      <vt:lpstr>Source Sans Pro</vt:lpstr>
      <vt:lpstr>Source Sans Pro Light</vt:lpstr>
      <vt:lpstr>Wingdings</vt:lpstr>
      <vt:lpstr>Arial</vt:lpstr>
      <vt:lpstr>White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Andreas Baakind</cp:lastModifiedBy>
  <cp:revision>205</cp:revision>
  <dcterms:modified xsi:type="dcterms:W3CDTF">2016-05-04T13:28:36Z</dcterms:modified>
</cp:coreProperties>
</file>